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8" r:id="rId1"/>
  </p:sldMasterIdLst>
  <p:notesMasterIdLst>
    <p:notesMasterId r:id="rId44"/>
  </p:notesMasterIdLst>
  <p:sldIdLst>
    <p:sldId id="331" r:id="rId2"/>
    <p:sldId id="307" r:id="rId3"/>
    <p:sldId id="311" r:id="rId4"/>
    <p:sldId id="337" r:id="rId5"/>
    <p:sldId id="359" r:id="rId6"/>
    <p:sldId id="310" r:id="rId7"/>
    <p:sldId id="312" r:id="rId8"/>
    <p:sldId id="313" r:id="rId9"/>
    <p:sldId id="338" r:id="rId10"/>
    <p:sldId id="314" r:id="rId11"/>
    <p:sldId id="320" r:id="rId12"/>
    <p:sldId id="334" r:id="rId13"/>
    <p:sldId id="315" r:id="rId14"/>
    <p:sldId id="340" r:id="rId15"/>
    <p:sldId id="316" r:id="rId16"/>
    <p:sldId id="317" r:id="rId17"/>
    <p:sldId id="339" r:id="rId18"/>
    <p:sldId id="318" r:id="rId19"/>
    <p:sldId id="335" r:id="rId20"/>
    <p:sldId id="319" r:id="rId21"/>
    <p:sldId id="321" r:id="rId22"/>
    <p:sldId id="322" r:id="rId23"/>
    <p:sldId id="323" r:id="rId24"/>
    <p:sldId id="341" r:id="rId25"/>
    <p:sldId id="343" r:id="rId26"/>
    <p:sldId id="324" r:id="rId27"/>
    <p:sldId id="332" r:id="rId28"/>
    <p:sldId id="345" r:id="rId29"/>
    <p:sldId id="344" r:id="rId30"/>
    <p:sldId id="346" r:id="rId31"/>
    <p:sldId id="347" r:id="rId32"/>
    <p:sldId id="348" r:id="rId33"/>
    <p:sldId id="349" r:id="rId34"/>
    <p:sldId id="351" r:id="rId35"/>
    <p:sldId id="352" r:id="rId36"/>
    <p:sldId id="353" r:id="rId37"/>
    <p:sldId id="350" r:id="rId38"/>
    <p:sldId id="358" r:id="rId39"/>
    <p:sldId id="354" r:id="rId40"/>
    <p:sldId id="355" r:id="rId41"/>
    <p:sldId id="333" r:id="rId42"/>
    <p:sldId id="330" r:id="rId43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C49CABD-16BC-4F6F-888B-A88BBFCB63F0}">
  <a:tblStyle styleId="{1C49CABD-16BC-4F6F-888B-A88BBFCB63F0}" styleName="Table_0">
    <a:wholeTbl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2191" autoAdjust="0"/>
  </p:normalViewPr>
  <p:slideViewPr>
    <p:cSldViewPr>
      <p:cViewPr varScale="1">
        <p:scale>
          <a:sx n="115" d="100"/>
          <a:sy n="115" d="100"/>
        </p:scale>
        <p:origin x="1090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90443940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40805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221462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1BFE8-65C5-4051-B32F-7DAD99B5FF7A}" type="datetime1">
              <a:rPr lang="zh-TW" altLang="en-US" smtClean="0"/>
              <a:t>2022/8/2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67BE0-5FCD-4D51-9842-B3EAE45D1ACD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C7726D-3C0F-40B7-9C0A-893B8BDC9EC3}" type="datetime1">
              <a:rPr lang="zh-TW" altLang="en-US" smtClean="0"/>
              <a:t>2022/8/2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67BE0-5FCD-4D51-9842-B3EAE45D1ACD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12DA46-1FA4-48D3-BA4F-91C0B1357C64}" type="datetime1">
              <a:rPr lang="zh-TW" altLang="en-US" smtClean="0"/>
              <a:t>2022/8/2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67BE0-5FCD-4D51-9842-B3EAE45D1ACD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48009-C288-494C-AD10-31EF874101A6}" type="datetime1">
              <a:rPr lang="zh-TW" altLang="en-US" smtClean="0"/>
              <a:t>2022/8/2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67BE0-5FCD-4D51-9842-B3EAE45D1ACD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0F7F5-9607-4868-B9EF-CD603F2C5D46}" type="datetime1">
              <a:rPr lang="zh-TW" altLang="en-US" smtClean="0"/>
              <a:t>2022/8/2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67BE0-5FCD-4D51-9842-B3EAE45D1ACD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DE9E7-B987-4C5C-8FA8-2884575CAD4F}" type="datetime1">
              <a:rPr lang="zh-TW" altLang="en-US" smtClean="0"/>
              <a:t>2022/8/2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67BE0-5FCD-4D51-9842-B3EAE45D1ACD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62362-1594-4011-86DE-BF91C4DD0862}" type="datetime1">
              <a:rPr lang="zh-TW" altLang="en-US" smtClean="0"/>
              <a:t>2022/8/2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67BE0-5FCD-4D51-9842-B3EAE45D1ACD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6216F-7EA8-46CE-BBC1-757ED8466C87}" type="datetime1">
              <a:rPr lang="zh-TW" altLang="en-US" smtClean="0"/>
              <a:t>2022/8/2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67BE0-5FCD-4D51-9842-B3EAE45D1ACD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20B19-6436-4AE7-9751-C84290F2DF4B}" type="datetime1">
              <a:rPr lang="zh-TW" altLang="en-US" smtClean="0"/>
              <a:t>2022/8/2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67BE0-5FCD-4D51-9842-B3EAE45D1ACD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74199-92E6-473D-A450-120A4C2A1AC2}" type="datetime1">
              <a:rPr lang="zh-TW" altLang="en-US" smtClean="0"/>
              <a:t>2022/8/2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67BE0-5FCD-4D51-9842-B3EAE45D1ACD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6C3173-E008-4721-A0B3-FDEFE6C3D774}" type="datetime1">
              <a:rPr lang="zh-TW" altLang="en-US" smtClean="0"/>
              <a:t>2022/8/2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67BE0-5FCD-4D51-9842-B3EAE45D1ACD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0C62848B-A2CA-46E6-84A7-A5C24999EB14}" type="datetime1">
              <a:rPr lang="zh-TW" altLang="en-US" smtClean="0"/>
              <a:t>2022/8/2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94367BE0-5FCD-4D51-9842-B3EAE45D1ACD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zh-TW" altLang="en-US" dirty="0">
                <a:effectLst/>
                <a:latin typeface="Courier New" panose="02070309020205020404" pitchFamily="49" charset="0"/>
              </a:rPr>
              <a:t>團隊專案程式碼版本控制</a:t>
            </a:r>
            <a:endParaRPr lang="en" sz="5400" dirty="0"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-US" altLang="zh-TW" dirty="0"/>
              <a:t>Git</a:t>
            </a:r>
            <a:r>
              <a:rPr lang="zh-TW" altLang="en-US" dirty="0"/>
              <a:t>教學</a:t>
            </a:r>
            <a:endParaRPr lang="en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67BE0-5FCD-4D51-9842-B3EAE45D1ACD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99522578"/>
      </p:ext>
    </p:extLst>
  </p:cSld>
  <p:clrMapOvr>
    <a:masterClrMapping/>
  </p:clrMapOvr>
  <p:transition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新的提交</a:t>
            </a:r>
            <a:r>
              <a:rPr lang="en-US" altLang="zh-TW" baseline="-25000" dirty="0"/>
              <a:t>2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67BE0-5FCD-4D51-9842-B3EAE45D1ACD}" type="slidenum">
              <a:rPr lang="zh-TW" altLang="en-US" smtClean="0"/>
              <a:t>10</a:t>
            </a:fld>
            <a:endParaRPr lang="zh-TW" altLang="en-US"/>
          </a:p>
        </p:txBody>
      </p:sp>
      <p:sp>
        <p:nvSpPr>
          <p:cNvPr id="11" name="內容版面配置區 2">
            <a:extLst>
              <a:ext uri="{FF2B5EF4-FFF2-40B4-BE49-F238E27FC236}">
                <a16:creationId xmlns:a16="http://schemas.microsoft.com/office/drawing/2014/main" id="{404430C4-892C-4C71-A049-1526D2DF04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>
            <a:normAutofit/>
          </a:bodyPr>
          <a:lstStyle/>
          <a:p>
            <a:pPr marL="355600" indent="-343535">
              <a:lnSpc>
                <a:spcPct val="100000"/>
              </a:lnSpc>
              <a:spcBef>
                <a:spcPts val="775"/>
              </a:spcBef>
              <a:buChar char="•"/>
              <a:tabLst>
                <a:tab pos="355600" algn="l"/>
                <a:tab pos="356235" algn="l"/>
              </a:tabLst>
            </a:pPr>
            <a:r>
              <a:rPr lang="zh-TW" altLang="en-US" dirty="0">
                <a:latin typeface="Arial"/>
                <a:cs typeface="Arial"/>
              </a:rPr>
              <a:t>此時的版本狀態</a:t>
            </a:r>
            <a:endParaRPr lang="en-US" altLang="zh-TW" dirty="0">
              <a:latin typeface="Arial"/>
              <a:cs typeface="Arial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9023DCEE-EC77-5DD4-AD57-A5E8A04E14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4667" y="2420888"/>
            <a:ext cx="6029325" cy="379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3673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合併（</a:t>
            </a:r>
            <a:r>
              <a:rPr lang="en-US" altLang="zh-TW" dirty="0"/>
              <a:t>Merge</a:t>
            </a:r>
            <a:r>
              <a:rPr lang="zh-TW" altLang="en-US" dirty="0"/>
              <a:t>）</a:t>
            </a:r>
            <a:r>
              <a:rPr lang="en-US" altLang="zh-TW" baseline="-25000" dirty="0"/>
              <a:t> 1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67BE0-5FCD-4D51-9842-B3EAE45D1ACD}" type="slidenum">
              <a:rPr lang="zh-TW" altLang="en-US" smtClean="0"/>
              <a:t>11</a:t>
            </a:fld>
            <a:endParaRPr lang="zh-TW" altLang="en-US"/>
          </a:p>
        </p:txBody>
      </p:sp>
      <p:sp>
        <p:nvSpPr>
          <p:cNvPr id="11" name="內容版面配置區 2">
            <a:extLst>
              <a:ext uri="{FF2B5EF4-FFF2-40B4-BE49-F238E27FC236}">
                <a16:creationId xmlns:a16="http://schemas.microsoft.com/office/drawing/2014/main" id="{404430C4-892C-4C71-A049-1526D2DF04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>
            <a:normAutofit/>
          </a:bodyPr>
          <a:lstStyle/>
          <a:p>
            <a:pPr marL="355600" indent="-343535">
              <a:lnSpc>
                <a:spcPct val="100000"/>
              </a:lnSpc>
              <a:spcBef>
                <a:spcPts val="775"/>
              </a:spcBef>
              <a:buChar char="•"/>
              <a:tabLst>
                <a:tab pos="355600" algn="l"/>
                <a:tab pos="356235" algn="l"/>
              </a:tabLst>
            </a:pPr>
            <a:r>
              <a:rPr lang="en-US" altLang="zh-TW" dirty="0">
                <a:latin typeface="Arial"/>
                <a:cs typeface="Arial"/>
              </a:rPr>
              <a:t>git merge [</a:t>
            </a:r>
            <a:r>
              <a:rPr lang="zh-TW" altLang="en-US" dirty="0">
                <a:latin typeface="Arial"/>
                <a:cs typeface="Arial"/>
              </a:rPr>
              <a:t>分支名稱</a:t>
            </a:r>
            <a:r>
              <a:rPr lang="en-US" altLang="zh-TW" dirty="0">
                <a:latin typeface="Arial"/>
                <a:cs typeface="Arial"/>
              </a:rPr>
              <a:t>]</a:t>
            </a:r>
          </a:p>
          <a:p>
            <a:pPr marL="355600" indent="-343535">
              <a:lnSpc>
                <a:spcPct val="100000"/>
              </a:lnSpc>
              <a:spcBef>
                <a:spcPts val="775"/>
              </a:spcBef>
              <a:buChar char="•"/>
              <a:tabLst>
                <a:tab pos="355600" algn="l"/>
                <a:tab pos="356235" algn="l"/>
              </a:tabLst>
            </a:pPr>
            <a:r>
              <a:rPr lang="zh-TW" altLang="en-US" dirty="0">
                <a:latin typeface="Arial"/>
                <a:cs typeface="Arial"/>
              </a:rPr>
              <a:t>將某個</a:t>
            </a:r>
            <a:r>
              <a:rPr lang="en-US" altLang="zh-TW" dirty="0">
                <a:latin typeface="Arial"/>
                <a:cs typeface="Arial"/>
              </a:rPr>
              <a:t>branch</a:t>
            </a:r>
            <a:r>
              <a:rPr lang="zh-TW" altLang="en-US" dirty="0">
                <a:latin typeface="Arial"/>
                <a:cs typeface="Arial"/>
              </a:rPr>
              <a:t>的內容合併至當前的（</a:t>
            </a:r>
            <a:r>
              <a:rPr lang="en-US" altLang="zh-TW" dirty="0">
                <a:latin typeface="Arial"/>
                <a:cs typeface="Arial"/>
              </a:rPr>
              <a:t>checkout</a:t>
            </a:r>
            <a:r>
              <a:rPr lang="zh-TW" altLang="en-US" dirty="0">
                <a:latin typeface="Arial"/>
                <a:cs typeface="Arial"/>
              </a:rPr>
              <a:t>所在處）</a:t>
            </a:r>
            <a:endParaRPr lang="en-US" altLang="zh-TW" dirty="0">
              <a:latin typeface="Arial"/>
              <a:cs typeface="Arial"/>
            </a:endParaRPr>
          </a:p>
          <a:p>
            <a:pPr marL="12065" indent="0">
              <a:lnSpc>
                <a:spcPct val="100000"/>
              </a:lnSpc>
              <a:spcBef>
                <a:spcPts val="775"/>
              </a:spcBef>
              <a:buNone/>
              <a:tabLst>
                <a:tab pos="355600" algn="l"/>
                <a:tab pos="356235" algn="l"/>
              </a:tabLst>
            </a:pPr>
            <a:endParaRPr lang="zh-TW" altLang="en-US" dirty="0">
              <a:latin typeface="Arial"/>
              <a:cs typeface="Arial"/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B649D30B-2F6E-4C4B-8EBF-5C60AE5939F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279221" y="3152362"/>
            <a:ext cx="4585556" cy="2763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540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合併</a:t>
            </a:r>
            <a:r>
              <a:rPr lang="en-US" altLang="zh-TW" baseline="-25000" dirty="0"/>
              <a:t>2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67BE0-5FCD-4D51-9842-B3EAE45D1ACD}" type="slidenum">
              <a:rPr lang="zh-TW" altLang="en-US" smtClean="0"/>
              <a:t>12</a:t>
            </a:fld>
            <a:endParaRPr lang="zh-TW" altLang="en-US"/>
          </a:p>
        </p:txBody>
      </p:sp>
      <p:sp>
        <p:nvSpPr>
          <p:cNvPr id="11" name="內容版面配置區 2">
            <a:extLst>
              <a:ext uri="{FF2B5EF4-FFF2-40B4-BE49-F238E27FC236}">
                <a16:creationId xmlns:a16="http://schemas.microsoft.com/office/drawing/2014/main" id="{404430C4-892C-4C71-A049-1526D2DF04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>
            <a:normAutofit/>
          </a:bodyPr>
          <a:lstStyle/>
          <a:p>
            <a:pPr marL="355600" indent="-343535">
              <a:lnSpc>
                <a:spcPct val="100000"/>
              </a:lnSpc>
              <a:spcBef>
                <a:spcPts val="775"/>
              </a:spcBef>
              <a:buChar char="•"/>
              <a:tabLst>
                <a:tab pos="355600" algn="l"/>
                <a:tab pos="356235" algn="l"/>
              </a:tabLst>
            </a:pPr>
            <a:r>
              <a:rPr lang="zh-TW" altLang="en-US" dirty="0">
                <a:latin typeface="Arial"/>
                <a:cs typeface="Arial"/>
              </a:rPr>
              <a:t>此時的版本狀態</a:t>
            </a:r>
            <a:endParaRPr lang="en-US" altLang="zh-TW" dirty="0">
              <a:latin typeface="Arial"/>
              <a:cs typeface="Arial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CF3CBC8-32B7-49C9-902D-35B3E29A7EC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555776" y="3110796"/>
            <a:ext cx="3846947" cy="1326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0771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衝突（</a:t>
            </a:r>
            <a:r>
              <a:rPr lang="en-US" altLang="zh-TW" dirty="0"/>
              <a:t>conflict</a:t>
            </a:r>
            <a:r>
              <a:rPr lang="zh-TW" altLang="en-US" dirty="0"/>
              <a:t>）</a:t>
            </a:r>
            <a:r>
              <a:rPr lang="en-US" altLang="zh-TW" baseline="-25000" dirty="0"/>
              <a:t> 1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67BE0-5FCD-4D51-9842-B3EAE45D1ACD}" type="slidenum">
              <a:rPr lang="zh-TW" altLang="en-US" smtClean="0"/>
              <a:t>13</a:t>
            </a:fld>
            <a:endParaRPr lang="zh-TW" altLang="en-US"/>
          </a:p>
        </p:txBody>
      </p:sp>
      <p:sp>
        <p:nvSpPr>
          <p:cNvPr id="11" name="內容版面配置區 2">
            <a:extLst>
              <a:ext uri="{FF2B5EF4-FFF2-40B4-BE49-F238E27FC236}">
                <a16:creationId xmlns:a16="http://schemas.microsoft.com/office/drawing/2014/main" id="{404430C4-892C-4C71-A049-1526D2DF04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>
            <a:normAutofit/>
          </a:bodyPr>
          <a:lstStyle/>
          <a:p>
            <a:pPr marL="355600" indent="-343535">
              <a:lnSpc>
                <a:spcPct val="100000"/>
              </a:lnSpc>
              <a:spcBef>
                <a:spcPts val="775"/>
              </a:spcBef>
              <a:buChar char="•"/>
              <a:tabLst>
                <a:tab pos="355600" algn="l"/>
                <a:tab pos="356235" algn="l"/>
              </a:tabLst>
            </a:pPr>
            <a:r>
              <a:rPr lang="zh-TW" altLang="en-US" dirty="0"/>
              <a:t>當某個分支的功能開發完成時，需要合併到其他分支。</a:t>
            </a:r>
            <a:endParaRPr lang="en-US" altLang="zh-TW" dirty="0"/>
          </a:p>
          <a:p>
            <a:pPr marL="355600" indent="-343535">
              <a:lnSpc>
                <a:spcPct val="100000"/>
              </a:lnSpc>
              <a:spcBef>
                <a:spcPts val="775"/>
              </a:spcBef>
              <a:buChar char="•"/>
              <a:tabLst>
                <a:tab pos="355600" algn="l"/>
                <a:tab pos="356235" algn="l"/>
              </a:tabLst>
            </a:pPr>
            <a:r>
              <a:rPr lang="zh-TW" altLang="en-US" dirty="0"/>
              <a:t>進行合併的時候，如果有不同的開發人員改到相同的程式碼，合併將會失敗。</a:t>
            </a:r>
            <a:endParaRPr lang="en-US" altLang="zh-TW" dirty="0"/>
          </a:p>
          <a:p>
            <a:pPr marL="355600" indent="-343535">
              <a:lnSpc>
                <a:spcPct val="100000"/>
              </a:lnSpc>
              <a:spcBef>
                <a:spcPts val="775"/>
              </a:spcBef>
              <a:buChar char="•"/>
              <a:tabLst>
                <a:tab pos="355600" algn="l"/>
                <a:tab pos="356235" algn="l"/>
              </a:tabLst>
            </a:pPr>
            <a:r>
              <a:rPr lang="zh-TW" altLang="en-US" dirty="0"/>
              <a:t>首先收換至</a:t>
            </a:r>
            <a:r>
              <a:rPr lang="en-US" altLang="zh-TW" dirty="0"/>
              <a:t>master</a:t>
            </a:r>
            <a:r>
              <a:rPr lang="zh-TW" altLang="en-US" dirty="0"/>
              <a:t>分支，修改</a:t>
            </a:r>
            <a:r>
              <a:rPr lang="en-US" altLang="zh-TW" dirty="0"/>
              <a:t>index.html</a:t>
            </a:r>
            <a:r>
              <a:rPr lang="zh-TW" altLang="en-US" dirty="0"/>
              <a:t>的檔案內容，並進行提交（</a:t>
            </a:r>
            <a:r>
              <a:rPr lang="en-US" altLang="zh-TW" dirty="0"/>
              <a:t>commit</a:t>
            </a:r>
            <a:r>
              <a:rPr lang="zh-TW" altLang="en-US" dirty="0"/>
              <a:t>）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9539254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修改檔案內容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67BE0-5FCD-4D51-9842-B3EAE45D1ACD}" type="slidenum">
              <a:rPr lang="zh-TW" altLang="en-US" smtClean="0"/>
              <a:t>14</a:t>
            </a:fld>
            <a:endParaRPr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9FF285EE-4853-F9C5-D69B-3A0982F6686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545498" y="1730216"/>
            <a:ext cx="6053002" cy="4267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3440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衝突（</a:t>
            </a:r>
            <a:r>
              <a:rPr lang="en-US" altLang="zh-TW" dirty="0"/>
              <a:t>conflict</a:t>
            </a:r>
            <a:r>
              <a:rPr lang="zh-TW" altLang="en-US" dirty="0"/>
              <a:t>）</a:t>
            </a:r>
            <a:r>
              <a:rPr lang="en-US" altLang="zh-TW" baseline="-25000" dirty="0"/>
              <a:t> 2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67BE0-5FCD-4D51-9842-B3EAE45D1ACD}" type="slidenum">
              <a:rPr lang="zh-TW" altLang="en-US" smtClean="0"/>
              <a:t>15</a:t>
            </a:fld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87B1487-0A9C-4800-BE7B-1774C07C76A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340332" y="1953494"/>
            <a:ext cx="6463335" cy="3822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686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衝突（</a:t>
            </a:r>
            <a:r>
              <a:rPr lang="en-US" altLang="zh-TW" dirty="0"/>
              <a:t>conflict</a:t>
            </a:r>
            <a:r>
              <a:rPr lang="zh-TW" altLang="en-US" dirty="0"/>
              <a:t>）</a:t>
            </a:r>
            <a:r>
              <a:rPr lang="en-US" altLang="zh-TW" baseline="-25000" dirty="0"/>
              <a:t>3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67BE0-5FCD-4D51-9842-B3EAE45D1ACD}" type="slidenum">
              <a:rPr lang="zh-TW" altLang="en-US" smtClean="0"/>
              <a:t>16</a:t>
            </a:fld>
            <a:endParaRPr lang="zh-TW" altLang="en-US"/>
          </a:p>
        </p:txBody>
      </p:sp>
      <p:sp>
        <p:nvSpPr>
          <p:cNvPr id="11" name="內容版面配置區 2">
            <a:extLst>
              <a:ext uri="{FF2B5EF4-FFF2-40B4-BE49-F238E27FC236}">
                <a16:creationId xmlns:a16="http://schemas.microsoft.com/office/drawing/2014/main" id="{404430C4-892C-4C71-A049-1526D2DF04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>
            <a:normAutofit/>
          </a:bodyPr>
          <a:lstStyle/>
          <a:p>
            <a:pPr marL="355600" indent="-343535">
              <a:lnSpc>
                <a:spcPct val="100000"/>
              </a:lnSpc>
              <a:spcBef>
                <a:spcPts val="775"/>
              </a:spcBef>
              <a:buChar char="•"/>
              <a:tabLst>
                <a:tab pos="355600" algn="l"/>
                <a:tab pos="356235" algn="l"/>
              </a:tabLst>
            </a:pPr>
            <a:r>
              <a:rPr lang="zh-TW" altLang="en-US" dirty="0"/>
              <a:t>切換（</a:t>
            </a:r>
            <a:r>
              <a:rPr lang="en-US" altLang="zh-TW" dirty="0"/>
              <a:t>checkout</a:t>
            </a:r>
            <a:r>
              <a:rPr lang="zh-TW" altLang="en-US" dirty="0"/>
              <a:t>）</a:t>
            </a:r>
            <a:r>
              <a:rPr lang="en-US" altLang="zh-TW" dirty="0"/>
              <a:t>issue1</a:t>
            </a:r>
            <a:r>
              <a:rPr lang="zh-TW" altLang="en-US" dirty="0"/>
              <a:t>分支，同樣對</a:t>
            </a:r>
            <a:r>
              <a:rPr lang="en-US" altLang="zh-TW" dirty="0"/>
              <a:t>index.html</a:t>
            </a:r>
            <a:r>
              <a:rPr lang="zh-TW" altLang="en-US" dirty="0"/>
              <a:t>進行修改，並提交（</a:t>
            </a:r>
            <a:r>
              <a:rPr lang="en-US" altLang="zh-TW" dirty="0"/>
              <a:t>commit</a:t>
            </a:r>
            <a:r>
              <a:rPr lang="zh-TW" altLang="en-US" dirty="0"/>
              <a:t>）一個版本</a:t>
            </a:r>
            <a:endParaRPr lang="en-US" altLang="zh-TW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7559898-A8F0-44FE-9598-366A8C1466F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320989" y="3047725"/>
            <a:ext cx="4502021" cy="2972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2084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修改檔案內容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67BE0-5FCD-4D51-9842-B3EAE45D1ACD}" type="slidenum">
              <a:rPr lang="zh-TW" altLang="en-US" smtClean="0"/>
              <a:t>17</a:t>
            </a:fld>
            <a:endParaRPr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9FF285EE-4853-F9C5-D69B-3A0982F6686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545498" y="1730216"/>
            <a:ext cx="6053002" cy="4267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0914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衝突（</a:t>
            </a:r>
            <a:r>
              <a:rPr lang="en-US" altLang="zh-TW" dirty="0"/>
              <a:t>conflict</a:t>
            </a:r>
            <a:r>
              <a:rPr lang="zh-TW" altLang="en-US" dirty="0"/>
              <a:t>）</a:t>
            </a:r>
            <a:r>
              <a:rPr lang="en-US" altLang="zh-TW" baseline="-25000" dirty="0"/>
              <a:t>4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67BE0-5FCD-4D51-9842-B3EAE45D1ACD}" type="slidenum">
              <a:rPr lang="zh-TW" altLang="en-US" smtClean="0"/>
              <a:t>18</a:t>
            </a:fld>
            <a:endParaRPr lang="zh-TW" altLang="en-US"/>
          </a:p>
        </p:txBody>
      </p:sp>
      <p:sp>
        <p:nvSpPr>
          <p:cNvPr id="11" name="內容版面配置區 2">
            <a:extLst>
              <a:ext uri="{FF2B5EF4-FFF2-40B4-BE49-F238E27FC236}">
                <a16:creationId xmlns:a16="http://schemas.microsoft.com/office/drawing/2014/main" id="{404430C4-892C-4C71-A049-1526D2DF04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>
            <a:normAutofit/>
          </a:bodyPr>
          <a:lstStyle/>
          <a:p>
            <a:pPr marL="355600" indent="-343535">
              <a:lnSpc>
                <a:spcPct val="100000"/>
              </a:lnSpc>
              <a:spcBef>
                <a:spcPts val="775"/>
              </a:spcBef>
              <a:buChar char="•"/>
              <a:tabLst>
                <a:tab pos="355600" algn="l"/>
                <a:tab pos="356235" algn="l"/>
              </a:tabLst>
            </a:pPr>
            <a:r>
              <a:rPr lang="zh-TW" altLang="en-US" dirty="0">
                <a:latin typeface="Arial"/>
                <a:cs typeface="Arial"/>
              </a:rPr>
              <a:t>此時的版本狀態</a:t>
            </a:r>
            <a:endParaRPr lang="en-US" altLang="zh-TW" dirty="0">
              <a:latin typeface="Arial"/>
              <a:cs typeface="Arial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310DC5BC-1EB1-45B7-B51B-388C5C27793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320421" y="2423402"/>
            <a:ext cx="6503158" cy="3390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3093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衝突（</a:t>
            </a:r>
            <a:r>
              <a:rPr lang="en-US" altLang="zh-TW" dirty="0"/>
              <a:t>conflict</a:t>
            </a:r>
            <a:r>
              <a:rPr lang="zh-TW" altLang="en-US" dirty="0"/>
              <a:t>）</a:t>
            </a:r>
            <a:r>
              <a:rPr lang="en-US" altLang="zh-TW" baseline="-25000" dirty="0"/>
              <a:t>5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67BE0-5FCD-4D51-9842-B3EAE45D1ACD}" type="slidenum">
              <a:rPr lang="zh-TW" altLang="en-US" smtClean="0"/>
              <a:t>19</a:t>
            </a:fld>
            <a:endParaRPr lang="zh-TW" altLang="en-US"/>
          </a:p>
        </p:txBody>
      </p:sp>
      <p:sp>
        <p:nvSpPr>
          <p:cNvPr id="11" name="內容版面配置區 2">
            <a:extLst>
              <a:ext uri="{FF2B5EF4-FFF2-40B4-BE49-F238E27FC236}">
                <a16:creationId xmlns:a16="http://schemas.microsoft.com/office/drawing/2014/main" id="{404430C4-892C-4C71-A049-1526D2DF04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>
            <a:normAutofit/>
          </a:bodyPr>
          <a:lstStyle/>
          <a:p>
            <a:pPr marL="355600" indent="-343535">
              <a:lnSpc>
                <a:spcPct val="100000"/>
              </a:lnSpc>
              <a:spcBef>
                <a:spcPts val="775"/>
              </a:spcBef>
              <a:buChar char="•"/>
              <a:tabLst>
                <a:tab pos="355600" algn="l"/>
                <a:tab pos="356235" algn="l"/>
              </a:tabLst>
            </a:pPr>
            <a:r>
              <a:rPr lang="zh-TW" altLang="en-US" dirty="0">
                <a:latin typeface="Arial"/>
                <a:cs typeface="Arial"/>
              </a:rPr>
              <a:t>切換回</a:t>
            </a:r>
            <a:r>
              <a:rPr lang="en-US" altLang="zh-TW" dirty="0">
                <a:latin typeface="Arial"/>
                <a:cs typeface="Arial"/>
              </a:rPr>
              <a:t>master</a:t>
            </a:r>
            <a:r>
              <a:rPr lang="zh-TW" altLang="en-US" dirty="0">
                <a:latin typeface="Arial"/>
                <a:cs typeface="Arial"/>
              </a:rPr>
              <a:t>分支</a:t>
            </a:r>
            <a:endParaRPr lang="en-US" altLang="zh-TW" dirty="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spcBef>
                <a:spcPts val="775"/>
              </a:spcBef>
              <a:buChar char="•"/>
              <a:tabLst>
                <a:tab pos="355600" algn="l"/>
                <a:tab pos="356235" algn="l"/>
              </a:tabLst>
            </a:pPr>
            <a:r>
              <a:rPr lang="zh-TW" altLang="en-US" dirty="0">
                <a:latin typeface="Arial"/>
                <a:cs typeface="Arial"/>
              </a:rPr>
              <a:t>以</a:t>
            </a:r>
            <a:r>
              <a:rPr lang="en-US" altLang="zh-TW" dirty="0">
                <a:latin typeface="Arial"/>
                <a:cs typeface="Arial"/>
              </a:rPr>
              <a:t>git merge </a:t>
            </a:r>
            <a:r>
              <a:rPr lang="zh-TW" altLang="en-US" dirty="0">
                <a:latin typeface="Arial"/>
                <a:cs typeface="Arial"/>
              </a:rPr>
              <a:t>將</a:t>
            </a:r>
            <a:r>
              <a:rPr lang="en-US" altLang="zh-TW" dirty="0">
                <a:latin typeface="Arial"/>
                <a:cs typeface="Arial"/>
              </a:rPr>
              <a:t>issue1</a:t>
            </a:r>
            <a:r>
              <a:rPr lang="zh-TW" altLang="en-US" dirty="0">
                <a:latin typeface="Arial"/>
                <a:cs typeface="Arial"/>
              </a:rPr>
              <a:t>與</a:t>
            </a:r>
            <a:r>
              <a:rPr lang="en-US" altLang="zh-TW" dirty="0">
                <a:latin typeface="Arial"/>
                <a:cs typeface="Arial"/>
              </a:rPr>
              <a:t>master</a:t>
            </a:r>
            <a:r>
              <a:rPr lang="zh-TW" altLang="en-US" dirty="0">
                <a:latin typeface="Arial"/>
                <a:cs typeface="Arial"/>
              </a:rPr>
              <a:t>合併</a:t>
            </a:r>
            <a:endParaRPr lang="en-US" altLang="zh-TW" dirty="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spcBef>
                <a:spcPts val="775"/>
              </a:spcBef>
              <a:buChar char="•"/>
              <a:tabLst>
                <a:tab pos="355600" algn="l"/>
                <a:tab pos="356235" algn="l"/>
              </a:tabLst>
            </a:pPr>
            <a:r>
              <a:rPr lang="zh-TW" altLang="en-US" dirty="0">
                <a:latin typeface="Arial"/>
                <a:cs typeface="Arial"/>
              </a:rPr>
              <a:t>衝突發生</a:t>
            </a:r>
            <a:endParaRPr lang="en-US" altLang="zh-TW" dirty="0">
              <a:latin typeface="Arial"/>
              <a:cs typeface="Arial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9BDB83B-AC2B-5B37-29B4-7C51386DA58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473677" y="3152362"/>
            <a:ext cx="4196644" cy="2763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5958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Git</a:t>
            </a:r>
            <a:r>
              <a:rPr lang="zh-TW" altLang="en-US" dirty="0"/>
              <a:t>分支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83532-BC3C-446F-8D2D-D9D078503621}" type="slidenum">
              <a:rPr lang="zh-TW" altLang="en-US" smtClean="0"/>
              <a:t>2</a:t>
            </a:fld>
            <a:endParaRPr lang="zh-TW" altLang="en-US"/>
          </a:p>
        </p:txBody>
      </p:sp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1437461" y="2060848"/>
            <a:ext cx="6269077" cy="3867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26946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B92B70D1-AE8B-81C9-9B96-84577F2F204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591856" y="2564904"/>
            <a:ext cx="5960288" cy="3107166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解決衝突（</a:t>
            </a:r>
            <a:r>
              <a:rPr lang="en-US" altLang="zh-TW" dirty="0"/>
              <a:t>conflict</a:t>
            </a:r>
            <a:r>
              <a:rPr lang="zh-TW" altLang="en-US" dirty="0"/>
              <a:t>）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67BE0-5FCD-4D51-9842-B3EAE45D1ACD}" type="slidenum">
              <a:rPr lang="zh-TW" altLang="en-US" smtClean="0"/>
              <a:t>20</a:t>
            </a:fld>
            <a:endParaRPr lang="zh-TW" altLang="en-US"/>
          </a:p>
        </p:txBody>
      </p:sp>
      <p:sp>
        <p:nvSpPr>
          <p:cNvPr id="11" name="內容版面配置區 2">
            <a:extLst>
              <a:ext uri="{FF2B5EF4-FFF2-40B4-BE49-F238E27FC236}">
                <a16:creationId xmlns:a16="http://schemas.microsoft.com/office/drawing/2014/main" id="{404430C4-892C-4C71-A049-1526D2DF04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>
            <a:normAutofit/>
          </a:bodyPr>
          <a:lstStyle/>
          <a:p>
            <a:pPr marL="355600" indent="-343535">
              <a:lnSpc>
                <a:spcPct val="100000"/>
              </a:lnSpc>
              <a:spcBef>
                <a:spcPts val="775"/>
              </a:spcBef>
              <a:buChar char="•"/>
              <a:tabLst>
                <a:tab pos="355600" algn="l"/>
                <a:tab pos="356235" algn="l"/>
              </a:tabLst>
            </a:pPr>
            <a:r>
              <a:rPr lang="zh-TW" altLang="en-US" dirty="0">
                <a:latin typeface="Arial"/>
                <a:cs typeface="Arial"/>
              </a:rPr>
              <a:t>此時的版本狀態</a:t>
            </a:r>
            <a:endParaRPr lang="en-US" altLang="zh-TW" dirty="0">
              <a:latin typeface="Arial"/>
              <a:cs typeface="Arial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02398C0-BD08-4CC7-946E-F5EEE3E914A5}"/>
              </a:ext>
            </a:extLst>
          </p:cNvPr>
          <p:cNvSpPr/>
          <p:nvPr/>
        </p:nvSpPr>
        <p:spPr>
          <a:xfrm>
            <a:off x="6361153" y="3031840"/>
            <a:ext cx="1008112" cy="11446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88219C5-C13D-42F6-A5E4-213F94DCA6B1}"/>
              </a:ext>
            </a:extLst>
          </p:cNvPr>
          <p:cNvSpPr/>
          <p:nvPr/>
        </p:nvSpPr>
        <p:spPr>
          <a:xfrm>
            <a:off x="6160207" y="4697516"/>
            <a:ext cx="1224136" cy="112056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20D3FB75-121E-40A3-B732-E3B6993F2D30}"/>
              </a:ext>
            </a:extLst>
          </p:cNvPr>
          <p:cNvSpPr txBox="1"/>
          <p:nvPr/>
        </p:nvSpPr>
        <p:spPr>
          <a:xfrm>
            <a:off x="6334852" y="6019756"/>
            <a:ext cx="25202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solidFill>
                  <a:srgbClr val="FF0000"/>
                </a:solidFill>
                <a:latin typeface="+mn-ea"/>
                <a:ea typeface="+mn-ea"/>
              </a:rPr>
              <a:t>衝突發生（</a:t>
            </a:r>
            <a:r>
              <a:rPr lang="en-US" altLang="zh-TW" sz="2000" b="1" dirty="0">
                <a:solidFill>
                  <a:srgbClr val="FF0000"/>
                </a:solidFill>
                <a:latin typeface="+mn-ea"/>
                <a:ea typeface="+mn-ea"/>
              </a:rPr>
              <a:t>conflict</a:t>
            </a:r>
            <a:r>
              <a:rPr lang="zh-TW" altLang="en-US" sz="2000" b="1" dirty="0">
                <a:solidFill>
                  <a:srgbClr val="FF0000"/>
                </a:solidFill>
                <a:latin typeface="+mn-ea"/>
                <a:ea typeface="+mn-ea"/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17493075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解決衝突</a:t>
            </a:r>
            <a:r>
              <a:rPr lang="en-US" altLang="zh-TW" baseline="-25000" dirty="0"/>
              <a:t>1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67BE0-5FCD-4D51-9842-B3EAE45D1ACD}" type="slidenum">
              <a:rPr lang="zh-TW" altLang="en-US" smtClean="0"/>
              <a:t>21</a:t>
            </a:fld>
            <a:endParaRPr lang="zh-TW" altLang="en-US"/>
          </a:p>
        </p:txBody>
      </p:sp>
      <p:sp>
        <p:nvSpPr>
          <p:cNvPr id="11" name="內容版面配置區 2">
            <a:extLst>
              <a:ext uri="{FF2B5EF4-FFF2-40B4-BE49-F238E27FC236}">
                <a16:creationId xmlns:a16="http://schemas.microsoft.com/office/drawing/2014/main" id="{404430C4-892C-4C71-A049-1526D2DF04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>
            <a:normAutofit/>
          </a:bodyPr>
          <a:lstStyle/>
          <a:p>
            <a:pPr marL="355600" indent="-343535">
              <a:lnSpc>
                <a:spcPct val="100000"/>
              </a:lnSpc>
              <a:spcBef>
                <a:spcPts val="775"/>
              </a:spcBef>
              <a:buChar char="•"/>
              <a:tabLst>
                <a:tab pos="355600" algn="l"/>
                <a:tab pos="356235" algn="l"/>
              </a:tabLst>
            </a:pPr>
            <a:r>
              <a:rPr lang="en-US" altLang="zh-TW" dirty="0">
                <a:latin typeface="Arial"/>
                <a:cs typeface="Arial"/>
              </a:rPr>
              <a:t>git status</a:t>
            </a:r>
            <a:r>
              <a:rPr lang="zh-TW" altLang="en-US" dirty="0">
                <a:latin typeface="Arial"/>
                <a:cs typeface="Arial"/>
              </a:rPr>
              <a:t>查看狀態</a:t>
            </a:r>
            <a:endParaRPr lang="en-US" altLang="zh-TW" dirty="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spcBef>
                <a:spcPts val="775"/>
              </a:spcBef>
              <a:buChar char="•"/>
              <a:tabLst>
                <a:tab pos="355600" algn="l"/>
                <a:tab pos="356235" algn="l"/>
              </a:tabLst>
            </a:pPr>
            <a:r>
              <a:rPr lang="zh-TW" altLang="en-US" dirty="0">
                <a:latin typeface="Arial"/>
                <a:cs typeface="Arial"/>
              </a:rPr>
              <a:t>進入</a:t>
            </a:r>
            <a:r>
              <a:rPr lang="en-US" altLang="zh-TW" dirty="0">
                <a:latin typeface="Arial"/>
                <a:cs typeface="Arial"/>
              </a:rPr>
              <a:t>file.txt</a:t>
            </a:r>
            <a:r>
              <a:rPr lang="zh-TW" altLang="en-US" dirty="0">
                <a:latin typeface="Arial"/>
                <a:cs typeface="Arial"/>
              </a:rPr>
              <a:t>查看並修正</a:t>
            </a: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B649D30B-2F6E-4C4B-8EBF-5C60AE5939F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034965" y="3140968"/>
            <a:ext cx="4170793" cy="2763643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EE6004AE-3686-48CA-8189-748142131F9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639176" y="4662049"/>
            <a:ext cx="3024336" cy="1391882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CB60B605-A518-4671-A6E2-4773820CD7F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630459" y="2731282"/>
            <a:ext cx="3033053" cy="1395435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2168FEB2-6492-462E-8670-E9998598FA2C}"/>
              </a:ext>
            </a:extLst>
          </p:cNvPr>
          <p:cNvSpPr/>
          <p:nvPr/>
        </p:nvSpPr>
        <p:spPr>
          <a:xfrm>
            <a:off x="5809844" y="3406101"/>
            <a:ext cx="2227137" cy="1579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819F4A09-CCBB-4560-BADE-9DAA02FCAB96}"/>
              </a:ext>
            </a:extLst>
          </p:cNvPr>
          <p:cNvSpPr/>
          <p:nvPr/>
        </p:nvSpPr>
        <p:spPr>
          <a:xfrm>
            <a:off x="5585222" y="3200738"/>
            <a:ext cx="2227138" cy="1579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DF954507-5E4D-48BB-9F72-D6BC7C15BB60}"/>
              </a:ext>
            </a:extLst>
          </p:cNvPr>
          <p:cNvSpPr txBox="1"/>
          <p:nvPr/>
        </p:nvSpPr>
        <p:spPr>
          <a:xfrm>
            <a:off x="7796589" y="3090446"/>
            <a:ext cx="17338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>
                <a:solidFill>
                  <a:srgbClr val="FF0000"/>
                </a:solidFill>
                <a:latin typeface="+mn-ea"/>
                <a:ea typeface="+mn-ea"/>
              </a:rPr>
              <a:t>master</a:t>
            </a:r>
            <a:r>
              <a:rPr lang="zh-TW" altLang="en-US" sz="1600" dirty="0">
                <a:solidFill>
                  <a:srgbClr val="FF0000"/>
                </a:solidFill>
                <a:latin typeface="+mn-ea"/>
                <a:ea typeface="+mn-ea"/>
              </a:rPr>
              <a:t>分支內容</a:t>
            </a: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6794AEA4-1B6C-433F-870C-B93E016B3D03}"/>
              </a:ext>
            </a:extLst>
          </p:cNvPr>
          <p:cNvSpPr txBox="1"/>
          <p:nvPr/>
        </p:nvSpPr>
        <p:spPr>
          <a:xfrm>
            <a:off x="7170273" y="3618887"/>
            <a:ext cx="17338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>
                <a:solidFill>
                  <a:srgbClr val="FF0000"/>
                </a:solidFill>
                <a:latin typeface="+mn-ea"/>
                <a:ea typeface="+mn-ea"/>
              </a:rPr>
              <a:t>issue1</a:t>
            </a:r>
            <a:r>
              <a:rPr lang="zh-TW" altLang="en-US" sz="1600" dirty="0">
                <a:solidFill>
                  <a:srgbClr val="FF0000"/>
                </a:solidFill>
                <a:latin typeface="+mn-ea"/>
                <a:ea typeface="+mn-ea"/>
              </a:rPr>
              <a:t>分支內容</a:t>
            </a: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7CA7972F-A34A-4263-8AEE-C498FA8CA48F}"/>
              </a:ext>
            </a:extLst>
          </p:cNvPr>
          <p:cNvSpPr txBox="1"/>
          <p:nvPr/>
        </p:nvSpPr>
        <p:spPr>
          <a:xfrm>
            <a:off x="5603338" y="5613250"/>
            <a:ext cx="14531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solidFill>
                  <a:srgbClr val="FF0000"/>
                </a:solidFill>
                <a:latin typeface="+mn-ea"/>
                <a:ea typeface="+mn-ea"/>
              </a:rPr>
              <a:t>修改並儲存</a:t>
            </a:r>
            <a:endParaRPr lang="en-US" altLang="zh-TW" sz="1600" dirty="0">
              <a:solidFill>
                <a:srgbClr val="FF0000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930909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解決衝突</a:t>
            </a:r>
            <a:r>
              <a:rPr lang="en-US" altLang="zh-TW" baseline="-25000" dirty="0"/>
              <a:t>2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67BE0-5FCD-4D51-9842-B3EAE45D1ACD}" type="slidenum">
              <a:rPr lang="zh-TW" altLang="en-US" smtClean="0"/>
              <a:t>22</a:t>
            </a:fld>
            <a:endParaRPr lang="zh-TW" altLang="en-US"/>
          </a:p>
        </p:txBody>
      </p:sp>
      <p:sp>
        <p:nvSpPr>
          <p:cNvPr id="11" name="內容版面配置區 2">
            <a:extLst>
              <a:ext uri="{FF2B5EF4-FFF2-40B4-BE49-F238E27FC236}">
                <a16:creationId xmlns:a16="http://schemas.microsoft.com/office/drawing/2014/main" id="{404430C4-892C-4C71-A049-1526D2DF04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>
            <a:normAutofit/>
          </a:bodyPr>
          <a:lstStyle/>
          <a:p>
            <a:pPr marL="355600" indent="-343535">
              <a:lnSpc>
                <a:spcPct val="100000"/>
              </a:lnSpc>
              <a:spcBef>
                <a:spcPts val="775"/>
              </a:spcBef>
              <a:buChar char="•"/>
              <a:tabLst>
                <a:tab pos="355600" algn="l"/>
                <a:tab pos="356235" algn="l"/>
              </a:tabLst>
            </a:pPr>
            <a:r>
              <a:rPr lang="zh-TW" altLang="en-US" dirty="0">
                <a:latin typeface="Arial"/>
                <a:cs typeface="Arial"/>
              </a:rPr>
              <a:t>重新用</a:t>
            </a:r>
            <a:r>
              <a:rPr lang="en-US" altLang="zh-TW" dirty="0">
                <a:latin typeface="Arial"/>
                <a:cs typeface="Arial"/>
              </a:rPr>
              <a:t>git add </a:t>
            </a:r>
            <a:r>
              <a:rPr lang="zh-TW" altLang="en-US" dirty="0">
                <a:latin typeface="Arial"/>
                <a:cs typeface="Arial"/>
              </a:rPr>
              <a:t>加入追蹤</a:t>
            </a:r>
            <a:endParaRPr lang="en-US" altLang="zh-TW" dirty="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spcBef>
                <a:spcPts val="775"/>
              </a:spcBef>
              <a:buChar char="•"/>
              <a:tabLst>
                <a:tab pos="355600" algn="l"/>
                <a:tab pos="356235" algn="l"/>
              </a:tabLst>
            </a:pPr>
            <a:r>
              <a:rPr lang="en-US" altLang="zh-TW" dirty="0">
                <a:latin typeface="Arial"/>
                <a:cs typeface="Arial"/>
              </a:rPr>
              <a:t>git status</a:t>
            </a:r>
            <a:r>
              <a:rPr lang="zh-TW" altLang="en-US" dirty="0">
                <a:latin typeface="Arial"/>
                <a:cs typeface="Arial"/>
              </a:rPr>
              <a:t>查詢狀態</a:t>
            </a:r>
            <a:endParaRPr lang="en-US" altLang="zh-TW" dirty="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spcBef>
                <a:spcPts val="775"/>
              </a:spcBef>
              <a:buChar char="•"/>
              <a:tabLst>
                <a:tab pos="355600" algn="l"/>
                <a:tab pos="356235" algn="l"/>
              </a:tabLst>
            </a:pPr>
            <a:r>
              <a:rPr lang="zh-TW" altLang="en-US" dirty="0">
                <a:latin typeface="Arial"/>
                <a:cs typeface="Arial"/>
              </a:rPr>
              <a:t>提交</a:t>
            </a: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49CAE984-5AC8-46F2-8372-B97CDDD1FC4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490841" y="3152362"/>
            <a:ext cx="4162316" cy="2763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4589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解決衝突</a:t>
            </a:r>
            <a:r>
              <a:rPr lang="en-US" altLang="zh-TW" baseline="-25000" dirty="0"/>
              <a:t>3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67BE0-5FCD-4D51-9842-B3EAE45D1ACD}" type="slidenum">
              <a:rPr lang="zh-TW" altLang="en-US" smtClean="0"/>
              <a:t>23</a:t>
            </a:fld>
            <a:endParaRPr lang="zh-TW" altLang="en-US"/>
          </a:p>
        </p:txBody>
      </p:sp>
      <p:sp>
        <p:nvSpPr>
          <p:cNvPr id="11" name="內容版面配置區 2">
            <a:extLst>
              <a:ext uri="{FF2B5EF4-FFF2-40B4-BE49-F238E27FC236}">
                <a16:creationId xmlns:a16="http://schemas.microsoft.com/office/drawing/2014/main" id="{404430C4-892C-4C71-A049-1526D2DF04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>
            <a:normAutofit/>
          </a:bodyPr>
          <a:lstStyle/>
          <a:p>
            <a:pPr marL="355600" indent="-343535">
              <a:lnSpc>
                <a:spcPct val="100000"/>
              </a:lnSpc>
              <a:spcBef>
                <a:spcPts val="775"/>
              </a:spcBef>
              <a:buChar char="•"/>
              <a:tabLst>
                <a:tab pos="355600" algn="l"/>
                <a:tab pos="356235" algn="l"/>
              </a:tabLst>
            </a:pPr>
            <a:r>
              <a:rPr lang="zh-TW" altLang="en-US" dirty="0">
                <a:latin typeface="Arial"/>
                <a:cs typeface="Arial"/>
              </a:rPr>
              <a:t>此時的版本狀態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F96F2C2F-4336-494C-A203-7C8CACFA616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444685" y="2996952"/>
            <a:ext cx="6629479" cy="2687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8189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解決合併衝突檔案內容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67BE0-5FCD-4D51-9842-B3EAE45D1ACD}" type="slidenum">
              <a:rPr lang="zh-TW" altLang="en-US" smtClean="0"/>
              <a:t>24</a:t>
            </a:fld>
            <a:endParaRPr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9FF285EE-4853-F9C5-D69B-3A0982F6686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545498" y="1730216"/>
            <a:ext cx="6053002" cy="4267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1635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解決衝突</a:t>
            </a:r>
            <a:r>
              <a:rPr lang="en-US" altLang="zh-TW" baseline="-25000" dirty="0"/>
              <a:t>4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67BE0-5FCD-4D51-9842-B3EAE45D1ACD}" type="slidenum">
              <a:rPr lang="zh-TW" altLang="en-US" smtClean="0"/>
              <a:t>25</a:t>
            </a:fld>
            <a:endParaRPr lang="zh-TW" altLang="en-US"/>
          </a:p>
        </p:txBody>
      </p:sp>
      <p:sp>
        <p:nvSpPr>
          <p:cNvPr id="11" name="內容版面配置區 2">
            <a:extLst>
              <a:ext uri="{FF2B5EF4-FFF2-40B4-BE49-F238E27FC236}">
                <a16:creationId xmlns:a16="http://schemas.microsoft.com/office/drawing/2014/main" id="{404430C4-892C-4C71-A049-1526D2DF04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>
            <a:normAutofit/>
          </a:bodyPr>
          <a:lstStyle/>
          <a:p>
            <a:pPr marL="355600" indent="-343535">
              <a:lnSpc>
                <a:spcPct val="100000"/>
              </a:lnSpc>
              <a:spcBef>
                <a:spcPts val="775"/>
              </a:spcBef>
              <a:buChar char="•"/>
              <a:tabLst>
                <a:tab pos="355600" algn="l"/>
                <a:tab pos="356235" algn="l"/>
              </a:tabLst>
            </a:pPr>
            <a:r>
              <a:rPr lang="zh-TW" altLang="en-US" dirty="0">
                <a:latin typeface="Arial"/>
                <a:cs typeface="Arial"/>
              </a:rPr>
              <a:t>衝突解決完後進行</a:t>
            </a:r>
            <a:r>
              <a:rPr lang="en-US" altLang="zh-TW" dirty="0">
                <a:latin typeface="Arial"/>
                <a:cs typeface="Arial"/>
              </a:rPr>
              <a:t>commit</a:t>
            </a:r>
            <a:r>
              <a:rPr lang="zh-TW" altLang="en-US" dirty="0">
                <a:latin typeface="Arial"/>
                <a:cs typeface="Arial"/>
              </a:rPr>
              <a:t>完成合併</a:t>
            </a:r>
            <a:endParaRPr lang="en-US" altLang="zh-TW" dirty="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spcBef>
                <a:spcPts val="775"/>
              </a:spcBef>
              <a:buChar char="•"/>
              <a:tabLst>
                <a:tab pos="355600" algn="l"/>
                <a:tab pos="356235" algn="l"/>
              </a:tabLst>
            </a:pPr>
            <a:r>
              <a:rPr lang="zh-TW" altLang="en-US" dirty="0">
                <a:latin typeface="Arial"/>
                <a:cs typeface="Arial"/>
              </a:rPr>
              <a:t>進行推送（</a:t>
            </a:r>
            <a:r>
              <a:rPr lang="en-US" altLang="zh-TW" dirty="0">
                <a:latin typeface="Arial"/>
                <a:cs typeface="Arial"/>
              </a:rPr>
              <a:t>push</a:t>
            </a:r>
            <a:r>
              <a:rPr lang="zh-TW" altLang="en-US" dirty="0">
                <a:latin typeface="Arial"/>
                <a:cs typeface="Arial"/>
              </a:rPr>
              <a:t>）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94F09868-A0E7-5B70-1286-4E9F4887DA7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053122" y="2611254"/>
            <a:ext cx="5037756" cy="3338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3570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刪除分支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67BE0-5FCD-4D51-9842-B3EAE45D1ACD}" type="slidenum">
              <a:rPr lang="zh-TW" altLang="en-US" smtClean="0"/>
              <a:t>26</a:t>
            </a:fld>
            <a:endParaRPr lang="zh-TW" altLang="en-US"/>
          </a:p>
        </p:txBody>
      </p:sp>
      <p:sp>
        <p:nvSpPr>
          <p:cNvPr id="11" name="內容版面配置區 2">
            <a:extLst>
              <a:ext uri="{FF2B5EF4-FFF2-40B4-BE49-F238E27FC236}">
                <a16:creationId xmlns:a16="http://schemas.microsoft.com/office/drawing/2014/main" id="{404430C4-892C-4C71-A049-1526D2DF04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>
            <a:normAutofit/>
          </a:bodyPr>
          <a:lstStyle/>
          <a:p>
            <a:pPr marL="355600" indent="-343535">
              <a:lnSpc>
                <a:spcPct val="100000"/>
              </a:lnSpc>
              <a:spcBef>
                <a:spcPts val="775"/>
              </a:spcBef>
              <a:buChar char="•"/>
              <a:tabLst>
                <a:tab pos="355600" algn="l"/>
                <a:tab pos="356235" algn="l"/>
              </a:tabLst>
            </a:pPr>
            <a:r>
              <a:rPr lang="zh-TW" altLang="en-US" dirty="0">
                <a:latin typeface="Arial"/>
                <a:cs typeface="Arial"/>
              </a:rPr>
              <a:t>開發結束後，已經被合併的分支不再需要使用</a:t>
            </a:r>
            <a:endParaRPr lang="en-US" altLang="zh-TW" dirty="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spcBef>
                <a:spcPts val="775"/>
              </a:spcBef>
              <a:buChar char="•"/>
              <a:tabLst>
                <a:tab pos="355600" algn="l"/>
                <a:tab pos="356235" algn="l"/>
              </a:tabLst>
            </a:pPr>
            <a:r>
              <a:rPr lang="en-US" altLang="zh-TW" dirty="0">
                <a:latin typeface="Arial"/>
                <a:cs typeface="Arial"/>
              </a:rPr>
              <a:t>git branch –d [</a:t>
            </a:r>
            <a:r>
              <a:rPr lang="zh-TW" altLang="en-US" dirty="0">
                <a:latin typeface="Arial"/>
                <a:cs typeface="Arial"/>
              </a:rPr>
              <a:t>分支</a:t>
            </a:r>
            <a:r>
              <a:rPr lang="en-US" altLang="zh-TW" dirty="0">
                <a:latin typeface="Arial"/>
                <a:cs typeface="Arial"/>
              </a:rPr>
              <a:t>]</a:t>
            </a:r>
            <a:endParaRPr lang="zh-TW" altLang="en-US" dirty="0">
              <a:latin typeface="Arial"/>
              <a:cs typeface="Arial"/>
            </a:endParaRP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49CAE984-5AC8-46F2-8372-B97CDDD1FC4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480823" y="3152362"/>
            <a:ext cx="4182351" cy="2763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0376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另一種合併（</a:t>
            </a:r>
            <a:r>
              <a:rPr lang="en-US" altLang="zh-TW" dirty="0"/>
              <a:t>rebase</a:t>
            </a:r>
            <a:r>
              <a:rPr lang="zh-TW" altLang="en-US" dirty="0"/>
              <a:t>）</a:t>
            </a:r>
            <a:r>
              <a:rPr lang="en-US" altLang="zh-TW" baseline="-25000" dirty="0"/>
              <a:t> 1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67BE0-5FCD-4D51-9842-B3EAE45D1ACD}" type="slidenum">
              <a:rPr lang="zh-TW" altLang="en-US" smtClean="0"/>
              <a:t>27</a:t>
            </a:fld>
            <a:endParaRPr lang="zh-TW" altLang="en-US"/>
          </a:p>
        </p:txBody>
      </p:sp>
      <p:sp>
        <p:nvSpPr>
          <p:cNvPr id="11" name="內容版面配置區 2">
            <a:extLst>
              <a:ext uri="{FF2B5EF4-FFF2-40B4-BE49-F238E27FC236}">
                <a16:creationId xmlns:a16="http://schemas.microsoft.com/office/drawing/2014/main" id="{404430C4-892C-4C71-A049-1526D2DF04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>
            <a:normAutofit/>
          </a:bodyPr>
          <a:lstStyle/>
          <a:p>
            <a:pPr marL="355600" indent="-343535">
              <a:lnSpc>
                <a:spcPct val="100000"/>
              </a:lnSpc>
              <a:spcBef>
                <a:spcPts val="775"/>
              </a:spcBef>
              <a:buChar char="•"/>
              <a:tabLst>
                <a:tab pos="355600" algn="l"/>
                <a:tab pos="356235" algn="l"/>
              </a:tabLst>
            </a:pPr>
            <a:r>
              <a:rPr lang="en-US" altLang="zh-TW" dirty="0">
                <a:latin typeface="Arial"/>
                <a:cs typeface="Arial"/>
              </a:rPr>
              <a:t>git rebase [</a:t>
            </a:r>
            <a:r>
              <a:rPr lang="zh-TW" altLang="en-US" dirty="0">
                <a:latin typeface="Arial"/>
                <a:cs typeface="Arial"/>
              </a:rPr>
              <a:t>目標分支名稱</a:t>
            </a:r>
            <a:r>
              <a:rPr lang="en-US" altLang="zh-TW" dirty="0">
                <a:latin typeface="Arial"/>
                <a:cs typeface="Arial"/>
              </a:rPr>
              <a:t>]</a:t>
            </a:r>
          </a:p>
          <a:p>
            <a:pPr marL="355600" indent="-343535">
              <a:lnSpc>
                <a:spcPct val="100000"/>
              </a:lnSpc>
              <a:spcBef>
                <a:spcPts val="775"/>
              </a:spcBef>
              <a:buChar char="•"/>
              <a:tabLst>
                <a:tab pos="355600" algn="l"/>
                <a:tab pos="356235" algn="l"/>
              </a:tabLst>
            </a:pPr>
            <a:r>
              <a:rPr lang="en-US" altLang="zh-TW" dirty="0">
                <a:latin typeface="Arial"/>
                <a:cs typeface="Arial"/>
              </a:rPr>
              <a:t>git rebase</a:t>
            </a:r>
            <a:r>
              <a:rPr lang="zh-TW" altLang="en-US" dirty="0">
                <a:latin typeface="Arial"/>
                <a:cs typeface="Arial"/>
              </a:rPr>
              <a:t>也能夠作到合併分支，</a:t>
            </a:r>
            <a:r>
              <a:rPr lang="en-US" altLang="zh-TW" dirty="0">
                <a:latin typeface="Arial"/>
                <a:cs typeface="Arial"/>
              </a:rPr>
              <a:t>"</a:t>
            </a:r>
            <a:r>
              <a:rPr lang="zh-TW" altLang="en-US" dirty="0">
                <a:latin typeface="Arial"/>
                <a:cs typeface="Arial"/>
              </a:rPr>
              <a:t>改寫歷史</a:t>
            </a:r>
            <a:r>
              <a:rPr lang="en-US" altLang="zh-TW" dirty="0">
                <a:latin typeface="Arial"/>
                <a:cs typeface="Arial"/>
              </a:rPr>
              <a:t>“</a:t>
            </a:r>
            <a:r>
              <a:rPr lang="zh-TW" altLang="en-US" dirty="0">
                <a:latin typeface="Arial"/>
                <a:cs typeface="Arial"/>
              </a:rPr>
              <a:t>是它與合併指令最大的差別</a:t>
            </a:r>
            <a:endParaRPr lang="en-US" altLang="zh-TW" dirty="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spcBef>
                <a:spcPts val="775"/>
              </a:spcBef>
              <a:buChar char="•"/>
              <a:tabLst>
                <a:tab pos="355600" algn="l"/>
                <a:tab pos="356235" algn="l"/>
              </a:tabLst>
            </a:pPr>
            <a:r>
              <a:rPr lang="zh-TW" altLang="en-US" dirty="0">
                <a:latin typeface="Arial"/>
                <a:cs typeface="Arial"/>
              </a:rPr>
              <a:t>舉例：</a:t>
            </a:r>
            <a:r>
              <a:rPr lang="en-US" altLang="zh-TW" dirty="0">
                <a:latin typeface="Arial"/>
                <a:cs typeface="Arial"/>
              </a:rPr>
              <a:t>git rebase master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62CF217D-50B0-A5E1-F969-A502E780A0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933056"/>
            <a:ext cx="2268921" cy="1378862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6DED21F1-30BD-A701-1CC5-F3BC0247A0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0032" y="4115544"/>
            <a:ext cx="3187898" cy="1196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6921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另一種合併（</a:t>
            </a:r>
            <a:r>
              <a:rPr lang="en-US" altLang="zh-TW" dirty="0"/>
              <a:t>rebase</a:t>
            </a:r>
            <a:r>
              <a:rPr lang="zh-TW" altLang="en-US" dirty="0"/>
              <a:t>）</a:t>
            </a:r>
            <a:r>
              <a:rPr lang="en-US" altLang="zh-TW" baseline="-25000" dirty="0"/>
              <a:t> 2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67BE0-5FCD-4D51-9842-B3EAE45D1ACD}" type="slidenum">
              <a:rPr lang="zh-TW" altLang="en-US" smtClean="0"/>
              <a:t>28</a:t>
            </a:fld>
            <a:endParaRPr lang="zh-TW" altLang="en-US"/>
          </a:p>
        </p:txBody>
      </p:sp>
      <p:sp>
        <p:nvSpPr>
          <p:cNvPr id="11" name="內容版面配置區 2">
            <a:extLst>
              <a:ext uri="{FF2B5EF4-FFF2-40B4-BE49-F238E27FC236}">
                <a16:creationId xmlns:a16="http://schemas.microsoft.com/office/drawing/2014/main" id="{404430C4-892C-4C71-A049-1526D2DF04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>
            <a:normAutofit/>
          </a:bodyPr>
          <a:lstStyle/>
          <a:p>
            <a:pPr marL="355600" indent="-343535">
              <a:lnSpc>
                <a:spcPct val="100000"/>
              </a:lnSpc>
              <a:spcBef>
                <a:spcPts val="775"/>
              </a:spcBef>
              <a:buChar char="•"/>
              <a:tabLst>
                <a:tab pos="355600" algn="l"/>
                <a:tab pos="356235" algn="l"/>
              </a:tabLst>
            </a:pPr>
            <a:r>
              <a:rPr lang="zh-TW" altLang="en-US" dirty="0">
                <a:latin typeface="Arial"/>
                <a:cs typeface="Arial"/>
              </a:rPr>
              <a:t>首先再次建立新</a:t>
            </a:r>
            <a:r>
              <a:rPr lang="en-US" altLang="zh-TW" dirty="0">
                <a:latin typeface="Arial"/>
                <a:cs typeface="Arial"/>
              </a:rPr>
              <a:t>branch</a:t>
            </a:r>
            <a:r>
              <a:rPr lang="zh-TW" altLang="en-US" dirty="0">
                <a:latin typeface="Arial"/>
                <a:cs typeface="Arial"/>
              </a:rPr>
              <a:t>，命名為</a:t>
            </a:r>
            <a:r>
              <a:rPr lang="en-US" altLang="zh-TW" dirty="0">
                <a:latin typeface="Arial"/>
                <a:cs typeface="Arial"/>
              </a:rPr>
              <a:t>issue2</a:t>
            </a:r>
          </a:p>
          <a:p>
            <a:pPr marL="355600" indent="-343535">
              <a:lnSpc>
                <a:spcPct val="100000"/>
              </a:lnSpc>
              <a:spcBef>
                <a:spcPts val="775"/>
              </a:spcBef>
              <a:buChar char="•"/>
              <a:tabLst>
                <a:tab pos="355600" algn="l"/>
                <a:tab pos="356235" algn="l"/>
              </a:tabLst>
            </a:pPr>
            <a:r>
              <a:rPr lang="zh-TW" altLang="en-US" dirty="0">
                <a:latin typeface="Arial"/>
                <a:cs typeface="Arial"/>
              </a:rPr>
              <a:t>切換至</a:t>
            </a:r>
            <a:r>
              <a:rPr lang="en-US" altLang="zh-TW" dirty="0">
                <a:latin typeface="Arial"/>
                <a:cs typeface="Arial"/>
              </a:rPr>
              <a:t>issue2</a:t>
            </a:r>
            <a:r>
              <a:rPr lang="zh-TW" altLang="en-US" dirty="0">
                <a:latin typeface="Arial"/>
                <a:cs typeface="Arial"/>
              </a:rPr>
              <a:t>分支，修改</a:t>
            </a:r>
            <a:r>
              <a:rPr lang="en-US" altLang="zh-TW" dirty="0">
                <a:latin typeface="Arial"/>
                <a:cs typeface="Arial"/>
              </a:rPr>
              <a:t>page1.html</a:t>
            </a:r>
            <a:r>
              <a:rPr lang="zh-TW" altLang="en-US" dirty="0">
                <a:latin typeface="Arial"/>
                <a:cs typeface="Arial"/>
              </a:rPr>
              <a:t>檔案內容並提交</a:t>
            </a:r>
            <a:r>
              <a:rPr lang="en-US" altLang="zh-TW" dirty="0">
                <a:latin typeface="Arial"/>
                <a:cs typeface="Arial"/>
              </a:rPr>
              <a:t>commit</a:t>
            </a:r>
          </a:p>
          <a:p>
            <a:pPr marL="355600" indent="-343535">
              <a:lnSpc>
                <a:spcPct val="100000"/>
              </a:lnSpc>
              <a:spcBef>
                <a:spcPts val="775"/>
              </a:spcBef>
              <a:buChar char="•"/>
              <a:tabLst>
                <a:tab pos="355600" algn="l"/>
                <a:tab pos="356235" algn="l"/>
              </a:tabLst>
            </a:pPr>
            <a:endParaRPr lang="en-US" altLang="zh-TW" dirty="0">
              <a:latin typeface="Arial"/>
              <a:cs typeface="Arial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0C50281-0F51-A095-8F37-E8B1B024D2B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028039" y="3065962"/>
            <a:ext cx="5087921" cy="3385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7927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另一種合併（</a:t>
            </a:r>
            <a:r>
              <a:rPr lang="en-US" altLang="zh-TW" dirty="0"/>
              <a:t>rebase</a:t>
            </a:r>
            <a:r>
              <a:rPr lang="zh-TW" altLang="en-US" dirty="0"/>
              <a:t>）</a:t>
            </a:r>
            <a:r>
              <a:rPr lang="en-US" altLang="zh-TW" baseline="-25000" dirty="0"/>
              <a:t> 3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67BE0-5FCD-4D51-9842-B3EAE45D1ACD}" type="slidenum">
              <a:rPr lang="zh-TW" altLang="en-US" smtClean="0"/>
              <a:t>29</a:t>
            </a:fld>
            <a:endParaRPr lang="zh-TW" altLang="en-US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4BE8CEDB-A511-E95E-2A5B-36538611B6F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545499" y="1730216"/>
            <a:ext cx="6053001" cy="4267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1022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Git</a:t>
            </a:r>
            <a:r>
              <a:rPr lang="zh-TW" altLang="en-US" dirty="0"/>
              <a:t>分支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67BE0-5FCD-4D51-9842-B3EAE45D1ACD}" type="slidenum">
              <a:rPr lang="zh-TW" altLang="en-US" smtClean="0"/>
              <a:t>3</a:t>
            </a:fld>
            <a:endParaRPr lang="zh-TW" altLang="en-US"/>
          </a:p>
        </p:txBody>
      </p:sp>
      <p:sp>
        <p:nvSpPr>
          <p:cNvPr id="11" name="內容版面配置區 2">
            <a:extLst>
              <a:ext uri="{FF2B5EF4-FFF2-40B4-BE49-F238E27FC236}">
                <a16:creationId xmlns:a16="http://schemas.microsoft.com/office/drawing/2014/main" id="{404430C4-892C-4C71-A049-1526D2DF04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>
            <a:normAutofit/>
          </a:bodyPr>
          <a:lstStyle/>
          <a:p>
            <a:pPr marL="355600" indent="-343535">
              <a:lnSpc>
                <a:spcPct val="100000"/>
              </a:lnSpc>
              <a:spcBef>
                <a:spcPts val="775"/>
              </a:spcBef>
              <a:buChar char="•"/>
              <a:tabLst>
                <a:tab pos="355600" algn="l"/>
                <a:tab pos="356235" algn="l"/>
              </a:tabLst>
            </a:pPr>
            <a:r>
              <a:rPr lang="zh-TW" altLang="en-US" dirty="0"/>
              <a:t>在同一個儲存庫裡同時進行多個不同的修改</a:t>
            </a:r>
            <a:endParaRPr lang="en-US" altLang="zh-TW" dirty="0"/>
          </a:p>
          <a:p>
            <a:pPr marL="355600" indent="-343535">
              <a:lnSpc>
                <a:spcPct val="100000"/>
              </a:lnSpc>
              <a:spcBef>
                <a:spcPts val="775"/>
              </a:spcBef>
              <a:buChar char="•"/>
              <a:tabLst>
                <a:tab pos="355600" algn="l"/>
                <a:tab pos="356235" algn="l"/>
              </a:tabLst>
            </a:pPr>
            <a:r>
              <a:rPr lang="zh-TW" altLang="en-US" dirty="0"/>
              <a:t>讓分開的分支不受其他分支的影響</a:t>
            </a:r>
            <a:endParaRPr lang="en-US" altLang="zh-TW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892153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另一種合併（</a:t>
            </a:r>
            <a:r>
              <a:rPr lang="en-US" altLang="zh-TW" dirty="0"/>
              <a:t>rebase</a:t>
            </a:r>
            <a:r>
              <a:rPr lang="zh-TW" altLang="en-US" dirty="0"/>
              <a:t>）</a:t>
            </a:r>
            <a:r>
              <a:rPr lang="en-US" altLang="zh-TW" baseline="-25000" dirty="0"/>
              <a:t> 4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67BE0-5FCD-4D51-9842-B3EAE45D1ACD}" type="slidenum">
              <a:rPr lang="zh-TW" altLang="en-US" smtClean="0"/>
              <a:t>30</a:t>
            </a:fld>
            <a:endParaRPr lang="zh-TW" altLang="en-US"/>
          </a:p>
        </p:txBody>
      </p:sp>
      <p:sp>
        <p:nvSpPr>
          <p:cNvPr id="11" name="內容版面配置區 2">
            <a:extLst>
              <a:ext uri="{FF2B5EF4-FFF2-40B4-BE49-F238E27FC236}">
                <a16:creationId xmlns:a16="http://schemas.microsoft.com/office/drawing/2014/main" id="{404430C4-892C-4C71-A049-1526D2DF04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>
            <a:normAutofit/>
          </a:bodyPr>
          <a:lstStyle/>
          <a:p>
            <a:pPr marL="355600" indent="-343535">
              <a:lnSpc>
                <a:spcPct val="100000"/>
              </a:lnSpc>
              <a:spcBef>
                <a:spcPts val="775"/>
              </a:spcBef>
              <a:buChar char="•"/>
              <a:tabLst>
                <a:tab pos="355600" algn="l"/>
                <a:tab pos="356235" algn="l"/>
              </a:tabLst>
            </a:pPr>
            <a:r>
              <a:rPr lang="zh-TW" altLang="en-US" dirty="0">
                <a:latin typeface="Arial"/>
                <a:cs typeface="Arial"/>
              </a:rPr>
              <a:t>切換回</a:t>
            </a:r>
            <a:r>
              <a:rPr lang="en-US" altLang="zh-TW" dirty="0">
                <a:latin typeface="Arial"/>
                <a:cs typeface="Arial"/>
              </a:rPr>
              <a:t>master</a:t>
            </a:r>
            <a:r>
              <a:rPr lang="zh-TW" altLang="en-US" dirty="0">
                <a:latin typeface="Arial"/>
                <a:cs typeface="Arial"/>
              </a:rPr>
              <a:t>分支，一樣修改</a:t>
            </a:r>
            <a:r>
              <a:rPr lang="en-US" altLang="zh-TW" dirty="0">
                <a:latin typeface="Arial"/>
                <a:cs typeface="Arial"/>
              </a:rPr>
              <a:t>page1.html</a:t>
            </a:r>
            <a:r>
              <a:rPr lang="zh-TW" altLang="en-US" dirty="0">
                <a:latin typeface="Arial"/>
                <a:cs typeface="Arial"/>
              </a:rPr>
              <a:t>檔案內容並提交</a:t>
            </a:r>
            <a:r>
              <a:rPr lang="en-US" altLang="zh-TW" dirty="0">
                <a:latin typeface="Arial"/>
                <a:cs typeface="Arial"/>
              </a:rPr>
              <a:t>commit</a:t>
            </a:r>
          </a:p>
          <a:p>
            <a:pPr marL="355600" indent="-343535">
              <a:lnSpc>
                <a:spcPct val="100000"/>
              </a:lnSpc>
              <a:spcBef>
                <a:spcPts val="775"/>
              </a:spcBef>
              <a:buChar char="•"/>
              <a:tabLst>
                <a:tab pos="355600" algn="l"/>
                <a:tab pos="356235" algn="l"/>
              </a:tabLst>
            </a:pPr>
            <a:endParaRPr lang="en-US" altLang="zh-TW" dirty="0">
              <a:latin typeface="Arial"/>
              <a:cs typeface="Arial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0C50281-0F51-A095-8F37-E8B1B024D2B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012401" y="3065962"/>
            <a:ext cx="5119197" cy="3385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7149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另一種合併（</a:t>
            </a:r>
            <a:r>
              <a:rPr lang="en-US" altLang="zh-TW" dirty="0"/>
              <a:t>rebase</a:t>
            </a:r>
            <a:r>
              <a:rPr lang="zh-TW" altLang="en-US" dirty="0"/>
              <a:t>）</a:t>
            </a:r>
            <a:r>
              <a:rPr lang="en-US" altLang="zh-TW" baseline="-25000" dirty="0"/>
              <a:t> 5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67BE0-5FCD-4D51-9842-B3EAE45D1ACD}" type="slidenum">
              <a:rPr lang="zh-TW" altLang="en-US" smtClean="0"/>
              <a:t>31</a:t>
            </a:fld>
            <a:endParaRPr lang="zh-TW" altLang="en-US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4BE8CEDB-A511-E95E-2A5B-36538611B6F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545498" y="1730216"/>
            <a:ext cx="6053001" cy="4267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0757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另一種合併（</a:t>
            </a:r>
            <a:r>
              <a:rPr lang="en-US" altLang="zh-TW" dirty="0"/>
              <a:t>rebase</a:t>
            </a:r>
            <a:r>
              <a:rPr lang="zh-TW" altLang="en-US" dirty="0"/>
              <a:t>）</a:t>
            </a:r>
            <a:r>
              <a:rPr lang="en-US" altLang="zh-TW" baseline="-25000" dirty="0"/>
              <a:t> 6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67BE0-5FCD-4D51-9842-B3EAE45D1ACD}" type="slidenum">
              <a:rPr lang="zh-TW" altLang="en-US" smtClean="0"/>
              <a:t>32</a:t>
            </a:fld>
            <a:endParaRPr lang="zh-TW" altLang="en-US"/>
          </a:p>
        </p:txBody>
      </p:sp>
      <p:sp>
        <p:nvSpPr>
          <p:cNvPr id="11" name="內容版面配置區 2">
            <a:extLst>
              <a:ext uri="{FF2B5EF4-FFF2-40B4-BE49-F238E27FC236}">
                <a16:creationId xmlns:a16="http://schemas.microsoft.com/office/drawing/2014/main" id="{404430C4-892C-4C71-A049-1526D2DF04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>
            <a:normAutofit/>
          </a:bodyPr>
          <a:lstStyle/>
          <a:p>
            <a:pPr marL="355600" indent="-343535">
              <a:lnSpc>
                <a:spcPct val="100000"/>
              </a:lnSpc>
              <a:spcBef>
                <a:spcPts val="775"/>
              </a:spcBef>
              <a:buChar char="•"/>
              <a:tabLst>
                <a:tab pos="355600" algn="l"/>
                <a:tab pos="356235" algn="l"/>
              </a:tabLst>
            </a:pPr>
            <a:r>
              <a:rPr lang="zh-TW" altLang="en-US" dirty="0">
                <a:latin typeface="Arial"/>
                <a:cs typeface="Arial"/>
              </a:rPr>
              <a:t>此時的分支狀態</a:t>
            </a:r>
            <a:endParaRPr lang="en-US" altLang="zh-TW" dirty="0">
              <a:latin typeface="Arial"/>
              <a:cs typeface="Arial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5B9959C5-97BD-6581-B89C-2F5CDF670B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800" y="2420888"/>
            <a:ext cx="8172400" cy="3434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5785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另一種合併（</a:t>
            </a:r>
            <a:r>
              <a:rPr lang="en-US" altLang="zh-TW" dirty="0"/>
              <a:t>rebase</a:t>
            </a:r>
            <a:r>
              <a:rPr lang="zh-TW" altLang="en-US" dirty="0"/>
              <a:t>）</a:t>
            </a:r>
            <a:r>
              <a:rPr lang="en-US" altLang="zh-TW" baseline="-25000" dirty="0"/>
              <a:t> 7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67BE0-5FCD-4D51-9842-B3EAE45D1ACD}" type="slidenum">
              <a:rPr lang="zh-TW" altLang="en-US" smtClean="0"/>
              <a:t>33</a:t>
            </a:fld>
            <a:endParaRPr lang="zh-TW" altLang="en-US"/>
          </a:p>
        </p:txBody>
      </p:sp>
      <p:sp>
        <p:nvSpPr>
          <p:cNvPr id="11" name="內容版面配置區 2">
            <a:extLst>
              <a:ext uri="{FF2B5EF4-FFF2-40B4-BE49-F238E27FC236}">
                <a16:creationId xmlns:a16="http://schemas.microsoft.com/office/drawing/2014/main" id="{404430C4-892C-4C71-A049-1526D2DF04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>
            <a:normAutofit/>
          </a:bodyPr>
          <a:lstStyle/>
          <a:p>
            <a:pPr marL="355600" indent="-343535">
              <a:lnSpc>
                <a:spcPct val="100000"/>
              </a:lnSpc>
              <a:spcBef>
                <a:spcPts val="775"/>
              </a:spcBef>
              <a:buChar char="•"/>
              <a:tabLst>
                <a:tab pos="355600" algn="l"/>
                <a:tab pos="356235" algn="l"/>
              </a:tabLst>
            </a:pPr>
            <a:r>
              <a:rPr lang="zh-TW" altLang="en-US" dirty="0">
                <a:latin typeface="Arial"/>
                <a:cs typeface="Arial"/>
              </a:rPr>
              <a:t>切換至</a:t>
            </a:r>
            <a:r>
              <a:rPr lang="en-US" altLang="zh-TW" dirty="0">
                <a:latin typeface="Arial"/>
                <a:cs typeface="Arial"/>
              </a:rPr>
              <a:t>issue2</a:t>
            </a:r>
            <a:r>
              <a:rPr lang="zh-TW" altLang="en-US" dirty="0">
                <a:latin typeface="Arial"/>
                <a:cs typeface="Arial"/>
              </a:rPr>
              <a:t>分支，並運用</a:t>
            </a:r>
            <a:r>
              <a:rPr lang="en-US" altLang="zh-TW" dirty="0">
                <a:latin typeface="Arial"/>
                <a:cs typeface="Arial"/>
              </a:rPr>
              <a:t>git rebase</a:t>
            </a:r>
            <a:r>
              <a:rPr lang="zh-TW" altLang="en-US" dirty="0">
                <a:latin typeface="Arial"/>
                <a:cs typeface="Arial"/>
              </a:rPr>
              <a:t>進行合併，如</a:t>
            </a:r>
            <a:r>
              <a:rPr lang="en-US" altLang="zh-TW" dirty="0">
                <a:latin typeface="Arial"/>
                <a:cs typeface="Arial"/>
              </a:rPr>
              <a:t>git merge</a:t>
            </a:r>
            <a:r>
              <a:rPr lang="zh-TW" altLang="en-US" dirty="0">
                <a:latin typeface="Arial"/>
                <a:cs typeface="Arial"/>
              </a:rPr>
              <a:t>一樣發生衝突</a:t>
            </a:r>
            <a:endParaRPr lang="en-US" altLang="zh-TW" dirty="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spcBef>
                <a:spcPts val="775"/>
              </a:spcBef>
              <a:buChar char="•"/>
              <a:tabLst>
                <a:tab pos="355600" algn="l"/>
                <a:tab pos="356235" algn="l"/>
              </a:tabLst>
            </a:pPr>
            <a:r>
              <a:rPr lang="zh-TW" altLang="en-US" dirty="0">
                <a:latin typeface="Arial"/>
                <a:cs typeface="Arial"/>
              </a:rPr>
              <a:t>此時一樣修改好衝突檔案，並運用</a:t>
            </a:r>
            <a:r>
              <a:rPr lang="en-US" altLang="zh-TW" dirty="0">
                <a:latin typeface="Arial"/>
                <a:cs typeface="Arial"/>
              </a:rPr>
              <a:t>git add</a:t>
            </a:r>
            <a:r>
              <a:rPr lang="zh-TW" altLang="en-US" dirty="0">
                <a:latin typeface="Arial"/>
                <a:cs typeface="Arial"/>
              </a:rPr>
              <a:t>將檔案加入追蹤</a:t>
            </a:r>
            <a:endParaRPr lang="en-US" altLang="zh-TW" dirty="0">
              <a:latin typeface="Arial"/>
              <a:cs typeface="Arial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2D6DADB8-3E43-45A8-9D48-DF7E4BAC6BD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010713" y="3065962"/>
            <a:ext cx="5122573" cy="3385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6308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另一種合併（</a:t>
            </a:r>
            <a:r>
              <a:rPr lang="en-US" altLang="zh-TW" dirty="0"/>
              <a:t>rebase</a:t>
            </a:r>
            <a:r>
              <a:rPr lang="zh-TW" altLang="en-US" dirty="0"/>
              <a:t>）</a:t>
            </a:r>
            <a:r>
              <a:rPr lang="en-US" altLang="zh-TW" baseline="-25000" dirty="0"/>
              <a:t> 8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67BE0-5FCD-4D51-9842-B3EAE45D1ACD}" type="slidenum">
              <a:rPr lang="zh-TW" altLang="en-US" smtClean="0"/>
              <a:t>34</a:t>
            </a:fld>
            <a:endParaRPr lang="zh-TW" altLang="en-US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4BE8CEDB-A511-E95E-2A5B-36538611B6F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545499" y="1730216"/>
            <a:ext cx="6052999" cy="4267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4801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另一種合併（</a:t>
            </a:r>
            <a:r>
              <a:rPr lang="en-US" altLang="zh-TW" dirty="0"/>
              <a:t>rebase</a:t>
            </a:r>
            <a:r>
              <a:rPr lang="zh-TW" altLang="en-US" dirty="0"/>
              <a:t>）</a:t>
            </a:r>
            <a:r>
              <a:rPr lang="en-US" altLang="zh-TW" baseline="-25000" dirty="0"/>
              <a:t> 7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67BE0-5FCD-4D51-9842-B3EAE45D1ACD}" type="slidenum">
              <a:rPr lang="zh-TW" altLang="en-US" smtClean="0"/>
              <a:t>35</a:t>
            </a:fld>
            <a:endParaRPr lang="zh-TW" altLang="en-US"/>
          </a:p>
        </p:txBody>
      </p:sp>
      <p:sp>
        <p:nvSpPr>
          <p:cNvPr id="11" name="內容版面配置區 2">
            <a:extLst>
              <a:ext uri="{FF2B5EF4-FFF2-40B4-BE49-F238E27FC236}">
                <a16:creationId xmlns:a16="http://schemas.microsoft.com/office/drawing/2014/main" id="{404430C4-892C-4C71-A049-1526D2DF04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>
            <a:normAutofit/>
          </a:bodyPr>
          <a:lstStyle/>
          <a:p>
            <a:pPr marL="355600" indent="-343535">
              <a:lnSpc>
                <a:spcPct val="100000"/>
              </a:lnSpc>
              <a:spcBef>
                <a:spcPts val="775"/>
              </a:spcBef>
              <a:buChar char="•"/>
              <a:tabLst>
                <a:tab pos="355600" algn="l"/>
                <a:tab pos="356235" algn="l"/>
              </a:tabLst>
            </a:pPr>
            <a:r>
              <a:rPr lang="zh-TW" altLang="en-US" dirty="0">
                <a:latin typeface="Arial"/>
                <a:cs typeface="Arial"/>
              </a:rPr>
              <a:t>運用</a:t>
            </a:r>
            <a:r>
              <a:rPr lang="en-US" altLang="zh-TW" dirty="0">
                <a:latin typeface="Arial"/>
                <a:cs typeface="Arial"/>
              </a:rPr>
              <a:t>git rebase</a:t>
            </a:r>
            <a:r>
              <a:rPr lang="zh-TW" altLang="en-US" dirty="0">
                <a:latin typeface="Arial"/>
                <a:cs typeface="Arial"/>
              </a:rPr>
              <a:t>進行合併，如</a:t>
            </a:r>
            <a:r>
              <a:rPr lang="en-US" altLang="zh-TW" dirty="0">
                <a:latin typeface="Arial"/>
                <a:cs typeface="Arial"/>
              </a:rPr>
              <a:t>git merge</a:t>
            </a:r>
            <a:r>
              <a:rPr lang="zh-TW" altLang="en-US" dirty="0">
                <a:latin typeface="Arial"/>
                <a:cs typeface="Arial"/>
              </a:rPr>
              <a:t>一樣發生衝突</a:t>
            </a:r>
            <a:endParaRPr lang="en-US" altLang="zh-TW" dirty="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spcBef>
                <a:spcPts val="775"/>
              </a:spcBef>
              <a:buChar char="•"/>
              <a:tabLst>
                <a:tab pos="355600" algn="l"/>
                <a:tab pos="356235" algn="l"/>
              </a:tabLst>
            </a:pPr>
            <a:r>
              <a:rPr lang="zh-TW" altLang="en-US" dirty="0">
                <a:latin typeface="Arial"/>
                <a:cs typeface="Arial"/>
              </a:rPr>
              <a:t>此時一樣修改好衝突檔案，並運用</a:t>
            </a:r>
            <a:r>
              <a:rPr lang="en-US" altLang="zh-TW" dirty="0">
                <a:latin typeface="Arial"/>
                <a:cs typeface="Arial"/>
              </a:rPr>
              <a:t>git add</a:t>
            </a:r>
            <a:r>
              <a:rPr lang="zh-TW" altLang="en-US" dirty="0">
                <a:latin typeface="Arial"/>
                <a:cs typeface="Arial"/>
              </a:rPr>
              <a:t>將檔案加入追蹤</a:t>
            </a:r>
            <a:endParaRPr lang="en-US" altLang="zh-TW" dirty="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spcBef>
                <a:spcPts val="775"/>
              </a:spcBef>
              <a:buChar char="•"/>
              <a:tabLst>
                <a:tab pos="355600" algn="l"/>
                <a:tab pos="356235" algn="l"/>
              </a:tabLst>
            </a:pPr>
            <a:r>
              <a:rPr lang="zh-TW" altLang="en-US" dirty="0">
                <a:latin typeface="Arial"/>
                <a:cs typeface="Arial"/>
              </a:rPr>
              <a:t>接著需要使用</a:t>
            </a:r>
            <a:r>
              <a:rPr lang="en-US" altLang="zh-TW" dirty="0">
                <a:latin typeface="Arial"/>
                <a:cs typeface="Arial"/>
              </a:rPr>
              <a:t>git rebase --continue</a:t>
            </a:r>
            <a:r>
              <a:rPr lang="zh-TW" altLang="en-US" dirty="0">
                <a:latin typeface="Arial"/>
                <a:cs typeface="Arial"/>
              </a:rPr>
              <a:t>來繼續執行</a:t>
            </a:r>
            <a:endParaRPr lang="en-US" altLang="zh-TW" dirty="0">
              <a:latin typeface="Arial"/>
              <a:cs typeface="Arial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2D6DADB8-3E43-45A8-9D48-DF7E4BAC6BD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031481" y="3065962"/>
            <a:ext cx="5081037" cy="3385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5729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另一種合併（</a:t>
            </a:r>
            <a:r>
              <a:rPr lang="en-US" altLang="zh-TW" dirty="0"/>
              <a:t>rebase</a:t>
            </a:r>
            <a:r>
              <a:rPr lang="zh-TW" altLang="en-US" dirty="0"/>
              <a:t>）</a:t>
            </a:r>
            <a:r>
              <a:rPr lang="en-US" altLang="zh-TW" baseline="-25000" dirty="0"/>
              <a:t> 8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67BE0-5FCD-4D51-9842-B3EAE45D1ACD}" type="slidenum">
              <a:rPr lang="zh-TW" altLang="en-US" smtClean="0"/>
              <a:t>36</a:t>
            </a:fld>
            <a:endParaRPr lang="zh-TW" altLang="en-US"/>
          </a:p>
        </p:txBody>
      </p:sp>
      <p:sp>
        <p:nvSpPr>
          <p:cNvPr id="11" name="內容版面配置區 2">
            <a:extLst>
              <a:ext uri="{FF2B5EF4-FFF2-40B4-BE49-F238E27FC236}">
                <a16:creationId xmlns:a16="http://schemas.microsoft.com/office/drawing/2014/main" id="{404430C4-892C-4C71-A049-1526D2DF04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>
            <a:normAutofit/>
          </a:bodyPr>
          <a:lstStyle/>
          <a:p>
            <a:pPr marL="355600" indent="-343535">
              <a:lnSpc>
                <a:spcPct val="100000"/>
              </a:lnSpc>
              <a:spcBef>
                <a:spcPts val="775"/>
              </a:spcBef>
              <a:buChar char="•"/>
              <a:tabLst>
                <a:tab pos="355600" algn="l"/>
                <a:tab pos="356235" algn="l"/>
              </a:tabLst>
            </a:pPr>
            <a:r>
              <a:rPr lang="zh-TW" altLang="en-US" dirty="0">
                <a:latin typeface="Arial"/>
                <a:cs typeface="Arial"/>
              </a:rPr>
              <a:t>此時會進入</a:t>
            </a:r>
            <a:r>
              <a:rPr lang="en-US" altLang="zh-TW" dirty="0">
                <a:latin typeface="Arial"/>
                <a:cs typeface="Arial"/>
              </a:rPr>
              <a:t>Vim</a:t>
            </a:r>
            <a:r>
              <a:rPr lang="zh-TW" altLang="en-US" dirty="0">
                <a:latin typeface="Arial"/>
                <a:cs typeface="Arial"/>
              </a:rPr>
              <a:t>介面，按下：按鈕進入命令模式</a:t>
            </a:r>
            <a:endParaRPr lang="en-US" altLang="zh-TW" dirty="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spcBef>
                <a:spcPts val="775"/>
              </a:spcBef>
              <a:buChar char="•"/>
              <a:tabLst>
                <a:tab pos="355600" algn="l"/>
                <a:tab pos="356235" algn="l"/>
              </a:tabLst>
            </a:pPr>
            <a:r>
              <a:rPr lang="zh-TW" altLang="en-US" dirty="0">
                <a:latin typeface="Arial"/>
                <a:cs typeface="Arial"/>
              </a:rPr>
              <a:t>並輸入</a:t>
            </a:r>
            <a:r>
              <a:rPr lang="en-US" altLang="zh-TW" dirty="0" err="1">
                <a:latin typeface="Arial"/>
                <a:cs typeface="Arial"/>
              </a:rPr>
              <a:t>wq</a:t>
            </a:r>
            <a:r>
              <a:rPr lang="zh-TW" altLang="en-US" dirty="0">
                <a:latin typeface="Arial"/>
                <a:cs typeface="Arial"/>
              </a:rPr>
              <a:t>，按下</a:t>
            </a:r>
            <a:r>
              <a:rPr lang="en-US" altLang="zh-TW" dirty="0">
                <a:latin typeface="Arial"/>
                <a:cs typeface="Arial"/>
              </a:rPr>
              <a:t>Enter</a:t>
            </a:r>
            <a:r>
              <a:rPr lang="zh-TW" altLang="en-US" dirty="0">
                <a:latin typeface="Arial"/>
                <a:cs typeface="Arial"/>
              </a:rPr>
              <a:t>即可儲存並離開</a:t>
            </a:r>
            <a:endParaRPr lang="en-US" altLang="zh-TW" dirty="0">
              <a:latin typeface="Arial"/>
              <a:cs typeface="Arial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2D6DADB8-3E43-45A8-9D48-DF7E4BAC6BD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24442" y="3284984"/>
            <a:ext cx="3700191" cy="2475162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9EAE9673-3485-FD62-B8F9-A7526E6FBDF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915607" y="3284984"/>
            <a:ext cx="3707712" cy="2475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59217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5B9959C5-97BD-6581-B89C-2F5CDF670BD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85800" y="2852936"/>
            <a:ext cx="8172400" cy="3080154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另一種合併（</a:t>
            </a:r>
            <a:r>
              <a:rPr lang="en-US" altLang="zh-TW" dirty="0"/>
              <a:t>rebase</a:t>
            </a:r>
            <a:r>
              <a:rPr lang="zh-TW" altLang="en-US" dirty="0"/>
              <a:t>）</a:t>
            </a:r>
            <a:r>
              <a:rPr lang="en-US" altLang="zh-TW" baseline="-25000" dirty="0"/>
              <a:t> 9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67BE0-5FCD-4D51-9842-B3EAE45D1ACD}" type="slidenum">
              <a:rPr lang="zh-TW" altLang="en-US" smtClean="0"/>
              <a:t>37</a:t>
            </a:fld>
            <a:endParaRPr lang="zh-TW" altLang="en-US"/>
          </a:p>
        </p:txBody>
      </p:sp>
      <p:sp>
        <p:nvSpPr>
          <p:cNvPr id="11" name="內容版面配置區 2">
            <a:extLst>
              <a:ext uri="{FF2B5EF4-FFF2-40B4-BE49-F238E27FC236}">
                <a16:creationId xmlns:a16="http://schemas.microsoft.com/office/drawing/2014/main" id="{404430C4-892C-4C71-A049-1526D2DF04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>
            <a:normAutofit/>
          </a:bodyPr>
          <a:lstStyle/>
          <a:p>
            <a:pPr marL="355600" indent="-343535">
              <a:lnSpc>
                <a:spcPct val="100000"/>
              </a:lnSpc>
              <a:spcBef>
                <a:spcPts val="775"/>
              </a:spcBef>
              <a:buChar char="•"/>
              <a:tabLst>
                <a:tab pos="355600" algn="l"/>
                <a:tab pos="356235" algn="l"/>
              </a:tabLst>
            </a:pPr>
            <a:r>
              <a:rPr lang="zh-TW" altLang="en-US" dirty="0">
                <a:latin typeface="Arial"/>
                <a:cs typeface="Arial"/>
              </a:rPr>
              <a:t>此時的分支狀態</a:t>
            </a:r>
            <a:endParaRPr lang="en-US" altLang="zh-TW" dirty="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spcBef>
                <a:spcPts val="775"/>
              </a:spcBef>
              <a:buChar char="•"/>
              <a:tabLst>
                <a:tab pos="355600" algn="l"/>
                <a:tab pos="356235" algn="l"/>
              </a:tabLst>
            </a:pPr>
            <a:r>
              <a:rPr lang="en-US" altLang="zh-TW" dirty="0">
                <a:latin typeface="Arial"/>
                <a:cs typeface="Arial"/>
              </a:rPr>
              <a:t>issue2</a:t>
            </a:r>
            <a:r>
              <a:rPr lang="zh-TW" altLang="en-US" dirty="0">
                <a:latin typeface="Arial"/>
                <a:cs typeface="Arial"/>
              </a:rPr>
              <a:t>的基底被至換成</a:t>
            </a:r>
            <a:r>
              <a:rPr lang="en-US" altLang="zh-TW" dirty="0">
                <a:latin typeface="Arial"/>
                <a:cs typeface="Arial"/>
              </a:rPr>
              <a:t>master</a:t>
            </a:r>
          </a:p>
          <a:p>
            <a:pPr marL="355600" indent="-343535">
              <a:lnSpc>
                <a:spcPct val="100000"/>
              </a:lnSpc>
              <a:spcBef>
                <a:spcPts val="775"/>
              </a:spcBef>
              <a:buChar char="•"/>
              <a:tabLst>
                <a:tab pos="355600" algn="l"/>
                <a:tab pos="356235" algn="l"/>
              </a:tabLst>
            </a:pPr>
            <a:r>
              <a:rPr lang="zh-TW" altLang="en-US" dirty="0">
                <a:latin typeface="Arial"/>
                <a:cs typeface="Arial"/>
              </a:rPr>
              <a:t>切回</a:t>
            </a:r>
            <a:r>
              <a:rPr lang="en-US" altLang="zh-TW" dirty="0">
                <a:latin typeface="Arial"/>
                <a:cs typeface="Arial"/>
              </a:rPr>
              <a:t>master</a:t>
            </a:r>
            <a:r>
              <a:rPr lang="zh-TW" altLang="en-US" dirty="0">
                <a:latin typeface="Arial"/>
                <a:cs typeface="Arial"/>
              </a:rPr>
              <a:t>使用</a:t>
            </a:r>
            <a:r>
              <a:rPr lang="en-US" altLang="zh-TW" dirty="0">
                <a:latin typeface="Arial"/>
                <a:cs typeface="Arial"/>
              </a:rPr>
              <a:t>git merge</a:t>
            </a:r>
            <a:r>
              <a:rPr lang="zh-TW" altLang="en-US" dirty="0">
                <a:latin typeface="Arial"/>
                <a:cs typeface="Arial"/>
              </a:rPr>
              <a:t>即可使之在沒有多餘合併</a:t>
            </a:r>
            <a:r>
              <a:rPr lang="en-US" altLang="zh-TW" dirty="0">
                <a:latin typeface="Arial"/>
                <a:cs typeface="Arial"/>
              </a:rPr>
              <a:t>commit</a:t>
            </a:r>
            <a:r>
              <a:rPr lang="zh-TW" altLang="en-US" dirty="0">
                <a:latin typeface="Arial"/>
                <a:cs typeface="Arial"/>
              </a:rPr>
              <a:t>（如</a:t>
            </a:r>
            <a:r>
              <a:rPr lang="en-US" altLang="zh-TW" dirty="0">
                <a:latin typeface="Arial"/>
                <a:cs typeface="Arial"/>
              </a:rPr>
              <a:t>Merge branch issue1</a:t>
            </a:r>
            <a:r>
              <a:rPr lang="zh-TW" altLang="en-US" dirty="0">
                <a:latin typeface="Arial"/>
                <a:cs typeface="Arial"/>
              </a:rPr>
              <a:t>）的情況下整合</a:t>
            </a:r>
            <a:endParaRPr lang="en-US" altLang="zh-TW" dirty="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spcBef>
                <a:spcPts val="775"/>
              </a:spcBef>
              <a:buChar char="•"/>
              <a:tabLst>
                <a:tab pos="355600" algn="l"/>
                <a:tab pos="356235" algn="l"/>
              </a:tabLst>
            </a:pPr>
            <a:endParaRPr lang="en-US" altLang="zh-TW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8346025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5B9959C5-97BD-6581-B89C-2F5CDF670BD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34171" y="3119992"/>
            <a:ext cx="7675657" cy="2546041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另一種合併（</a:t>
            </a:r>
            <a:r>
              <a:rPr lang="en-US" altLang="zh-TW" dirty="0"/>
              <a:t>rebase</a:t>
            </a:r>
            <a:r>
              <a:rPr lang="zh-TW" altLang="en-US" dirty="0"/>
              <a:t>）</a:t>
            </a:r>
            <a:r>
              <a:rPr lang="en-US" altLang="zh-TW" baseline="-25000" dirty="0"/>
              <a:t> 10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67BE0-5FCD-4D51-9842-B3EAE45D1ACD}" type="slidenum">
              <a:rPr lang="zh-TW" altLang="en-US" smtClean="0"/>
              <a:t>38</a:t>
            </a:fld>
            <a:endParaRPr lang="zh-TW" altLang="en-US"/>
          </a:p>
        </p:txBody>
      </p:sp>
      <p:sp>
        <p:nvSpPr>
          <p:cNvPr id="11" name="內容版面配置區 2">
            <a:extLst>
              <a:ext uri="{FF2B5EF4-FFF2-40B4-BE49-F238E27FC236}">
                <a16:creationId xmlns:a16="http://schemas.microsoft.com/office/drawing/2014/main" id="{404430C4-892C-4C71-A049-1526D2DF04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>
            <a:normAutofit/>
          </a:bodyPr>
          <a:lstStyle/>
          <a:p>
            <a:pPr marL="355600" indent="-343535">
              <a:lnSpc>
                <a:spcPct val="100000"/>
              </a:lnSpc>
              <a:spcBef>
                <a:spcPts val="775"/>
              </a:spcBef>
              <a:buChar char="•"/>
              <a:tabLst>
                <a:tab pos="355600" algn="l"/>
                <a:tab pos="356235" algn="l"/>
              </a:tabLst>
            </a:pPr>
            <a:r>
              <a:rPr lang="zh-TW" altLang="en-US" dirty="0">
                <a:latin typeface="Arial"/>
                <a:cs typeface="Arial"/>
              </a:rPr>
              <a:t>此時的分支狀態</a:t>
            </a:r>
            <a:endParaRPr lang="en-US" altLang="zh-TW" dirty="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spcBef>
                <a:spcPts val="775"/>
              </a:spcBef>
              <a:buChar char="•"/>
              <a:tabLst>
                <a:tab pos="355600" algn="l"/>
                <a:tab pos="356235" algn="l"/>
              </a:tabLst>
            </a:pPr>
            <a:r>
              <a:rPr lang="en-US" altLang="zh-TW" dirty="0">
                <a:latin typeface="Arial"/>
                <a:cs typeface="Arial"/>
              </a:rPr>
              <a:t>master</a:t>
            </a:r>
            <a:r>
              <a:rPr lang="zh-TW" altLang="en-US" dirty="0">
                <a:latin typeface="Arial"/>
                <a:cs typeface="Arial"/>
              </a:rPr>
              <a:t>與</a:t>
            </a:r>
            <a:r>
              <a:rPr lang="en-US" altLang="zh-TW" dirty="0">
                <a:latin typeface="Arial"/>
                <a:cs typeface="Arial"/>
              </a:rPr>
              <a:t>issue2</a:t>
            </a:r>
            <a:r>
              <a:rPr lang="zh-TW" altLang="en-US" dirty="0">
                <a:latin typeface="Arial"/>
                <a:cs typeface="Arial"/>
              </a:rPr>
              <a:t>已經位於同一條線上</a:t>
            </a:r>
            <a:endParaRPr lang="en-US" altLang="zh-TW" dirty="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spcBef>
                <a:spcPts val="775"/>
              </a:spcBef>
              <a:buChar char="•"/>
              <a:tabLst>
                <a:tab pos="355600" algn="l"/>
                <a:tab pos="356235" algn="l"/>
              </a:tabLst>
            </a:pPr>
            <a:r>
              <a:rPr lang="zh-TW" altLang="en-US" dirty="0">
                <a:latin typeface="Arial"/>
                <a:cs typeface="Arial"/>
              </a:rPr>
              <a:t>運用</a:t>
            </a:r>
            <a:r>
              <a:rPr lang="en-US" altLang="zh-TW" dirty="0">
                <a:latin typeface="Arial"/>
                <a:cs typeface="Arial"/>
              </a:rPr>
              <a:t>git merge</a:t>
            </a:r>
            <a:r>
              <a:rPr lang="zh-TW" altLang="en-US" dirty="0">
                <a:latin typeface="Arial"/>
                <a:cs typeface="Arial"/>
              </a:rPr>
              <a:t>可以將</a:t>
            </a:r>
            <a:r>
              <a:rPr lang="en-US" altLang="zh-TW" dirty="0">
                <a:latin typeface="Arial"/>
                <a:cs typeface="Arial"/>
              </a:rPr>
              <a:t>master</a:t>
            </a:r>
            <a:r>
              <a:rPr lang="zh-TW" altLang="en-US" dirty="0">
                <a:latin typeface="Arial"/>
                <a:cs typeface="Arial"/>
              </a:rPr>
              <a:t>直接合併至</a:t>
            </a:r>
            <a:r>
              <a:rPr lang="en-US" altLang="zh-TW" dirty="0">
                <a:latin typeface="Arial"/>
                <a:cs typeface="Arial"/>
              </a:rPr>
              <a:t>”update page1”</a:t>
            </a:r>
            <a:r>
              <a:rPr lang="zh-TW" altLang="en-US" dirty="0">
                <a:latin typeface="Arial"/>
                <a:cs typeface="Arial"/>
              </a:rPr>
              <a:t>的</a:t>
            </a:r>
            <a:r>
              <a:rPr lang="en-US" altLang="zh-TW" dirty="0">
                <a:latin typeface="Arial"/>
                <a:cs typeface="Arial"/>
              </a:rPr>
              <a:t>commit</a:t>
            </a:r>
          </a:p>
        </p:txBody>
      </p:sp>
    </p:spTree>
    <p:extLst>
      <p:ext uri="{BB962C8B-B14F-4D97-AF65-F5344CB8AC3E}">
        <p14:creationId xmlns:p14="http://schemas.microsoft.com/office/powerpoint/2010/main" val="319860202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另一種合併（</a:t>
            </a:r>
            <a:r>
              <a:rPr lang="en-US" altLang="zh-TW" dirty="0"/>
              <a:t>rebase</a:t>
            </a:r>
            <a:r>
              <a:rPr lang="zh-TW" altLang="en-US" dirty="0"/>
              <a:t>）</a:t>
            </a:r>
            <a:r>
              <a:rPr lang="en-US" altLang="zh-TW" baseline="-25000" dirty="0"/>
              <a:t> 11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67BE0-5FCD-4D51-9842-B3EAE45D1ACD}" type="slidenum">
              <a:rPr lang="zh-TW" altLang="en-US" smtClean="0"/>
              <a:t>39</a:t>
            </a:fld>
            <a:endParaRPr lang="zh-TW" altLang="en-US"/>
          </a:p>
        </p:txBody>
      </p:sp>
      <p:sp>
        <p:nvSpPr>
          <p:cNvPr id="11" name="內容版面配置區 2">
            <a:extLst>
              <a:ext uri="{FF2B5EF4-FFF2-40B4-BE49-F238E27FC236}">
                <a16:creationId xmlns:a16="http://schemas.microsoft.com/office/drawing/2014/main" id="{404430C4-892C-4C71-A049-1526D2DF04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>
            <a:normAutofit/>
          </a:bodyPr>
          <a:lstStyle/>
          <a:p>
            <a:pPr marL="355600" indent="-343535">
              <a:lnSpc>
                <a:spcPct val="100000"/>
              </a:lnSpc>
              <a:spcBef>
                <a:spcPts val="775"/>
              </a:spcBef>
              <a:buChar char="•"/>
              <a:tabLst>
                <a:tab pos="355600" algn="l"/>
                <a:tab pos="356235" algn="l"/>
              </a:tabLst>
            </a:pPr>
            <a:r>
              <a:rPr lang="zh-TW" altLang="en-US" dirty="0">
                <a:latin typeface="Arial"/>
                <a:cs typeface="Arial"/>
              </a:rPr>
              <a:t>運用</a:t>
            </a:r>
            <a:r>
              <a:rPr lang="en-US" altLang="zh-TW" dirty="0">
                <a:latin typeface="Arial"/>
                <a:cs typeface="Arial"/>
              </a:rPr>
              <a:t>git merge</a:t>
            </a:r>
            <a:r>
              <a:rPr lang="zh-TW" altLang="en-US" dirty="0">
                <a:latin typeface="Arial"/>
                <a:cs typeface="Arial"/>
              </a:rPr>
              <a:t>進行整合</a:t>
            </a:r>
            <a:endParaRPr lang="en-US" altLang="zh-TW" dirty="0">
              <a:latin typeface="Arial"/>
              <a:cs typeface="Arial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B9AABEEA-822A-F12D-0608-975E9FE044C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015798" y="3065962"/>
            <a:ext cx="5112402" cy="3385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664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Git</a:t>
            </a:r>
            <a:r>
              <a:rPr lang="zh-TW" altLang="en-US" dirty="0"/>
              <a:t>運作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83532-BC3C-446F-8D2D-D9D078503621}" type="slidenum">
              <a:rPr lang="zh-TW" altLang="en-US" smtClean="0"/>
              <a:t>4</a:t>
            </a:fld>
            <a:endParaRPr lang="zh-TW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58245786-2D20-93D1-E65D-89233F9E889A}"/>
              </a:ext>
            </a:extLst>
          </p:cNvPr>
          <p:cNvSpPr/>
          <p:nvPr/>
        </p:nvSpPr>
        <p:spPr>
          <a:xfrm>
            <a:off x="3347864" y="2276872"/>
            <a:ext cx="2232248" cy="50405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Remote Git Server</a:t>
            </a:r>
            <a:endParaRPr lang="zh-TW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D7C920A-EF04-AE37-B935-47FF9F191597}"/>
              </a:ext>
            </a:extLst>
          </p:cNvPr>
          <p:cNvSpPr/>
          <p:nvPr/>
        </p:nvSpPr>
        <p:spPr>
          <a:xfrm>
            <a:off x="1691680" y="4077073"/>
            <a:ext cx="2232248" cy="50405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Client A</a:t>
            </a:r>
            <a:endParaRPr lang="zh-TW" altLang="en-US" dirty="0"/>
          </a:p>
        </p:txBody>
      </p:sp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C65B1856-B4DB-6DF6-7C5D-B9437AD8EC5F}"/>
              </a:ext>
            </a:extLst>
          </p:cNvPr>
          <p:cNvCxnSpPr>
            <a:stCxn id="7" idx="0"/>
            <a:endCxn id="3" idx="2"/>
          </p:cNvCxnSpPr>
          <p:nvPr/>
        </p:nvCxnSpPr>
        <p:spPr>
          <a:xfrm flipV="1">
            <a:off x="2807804" y="2780928"/>
            <a:ext cx="1656184" cy="12961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8F017E2B-D39A-500C-B10F-16B928A394EE}"/>
              </a:ext>
            </a:extLst>
          </p:cNvPr>
          <p:cNvSpPr txBox="1"/>
          <p:nvPr/>
        </p:nvSpPr>
        <p:spPr>
          <a:xfrm>
            <a:off x="3779912" y="3405316"/>
            <a:ext cx="612068" cy="311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push</a:t>
            </a:r>
            <a:endParaRPr lang="zh-TW" altLang="en-US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32E4FB29-22A9-42E4-0A71-27E7473D0D19}"/>
              </a:ext>
            </a:extLst>
          </p:cNvPr>
          <p:cNvSpPr txBox="1"/>
          <p:nvPr/>
        </p:nvSpPr>
        <p:spPr>
          <a:xfrm>
            <a:off x="3635896" y="1844824"/>
            <a:ext cx="19442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Ex: </a:t>
            </a:r>
            <a:r>
              <a:rPr lang="en-US" altLang="zh-TW" dirty="0" err="1"/>
              <a:t>Github</a:t>
            </a:r>
            <a:r>
              <a:rPr lang="zh-TW" altLang="en-US" dirty="0"/>
              <a:t>、</a:t>
            </a:r>
            <a:r>
              <a:rPr lang="en-US" altLang="zh-TW" dirty="0"/>
              <a:t>Gitlab</a:t>
            </a:r>
            <a:endParaRPr lang="zh-TW" altLang="en-US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C1CBC8EE-8A05-5C21-D6CA-A2CBDF0023FA}"/>
              </a:ext>
            </a:extLst>
          </p:cNvPr>
          <p:cNvSpPr/>
          <p:nvPr/>
        </p:nvSpPr>
        <p:spPr>
          <a:xfrm>
            <a:off x="5198368" y="4077073"/>
            <a:ext cx="2232248" cy="50405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Client B</a:t>
            </a:r>
            <a:endParaRPr lang="zh-TW" altLang="en-US" dirty="0"/>
          </a:p>
        </p:txBody>
      </p: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8656C92C-D514-5D06-7E1D-6C60A34A04F8}"/>
              </a:ext>
            </a:extLst>
          </p:cNvPr>
          <p:cNvCxnSpPr>
            <a:stCxn id="3" idx="2"/>
            <a:endCxn id="13" idx="0"/>
          </p:cNvCxnSpPr>
          <p:nvPr/>
        </p:nvCxnSpPr>
        <p:spPr>
          <a:xfrm>
            <a:off x="4463988" y="2780928"/>
            <a:ext cx="1850504" cy="12961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AAA32735-7D03-9B17-6721-CB37086FD606}"/>
              </a:ext>
            </a:extLst>
          </p:cNvPr>
          <p:cNvCxnSpPr>
            <a:cxnSpLocks/>
          </p:cNvCxnSpPr>
          <p:nvPr/>
        </p:nvCxnSpPr>
        <p:spPr>
          <a:xfrm flipH="1" flipV="1">
            <a:off x="5198368" y="2780927"/>
            <a:ext cx="1821904" cy="12961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5D31EC4F-2B72-7440-6829-CDD482CEF9CC}"/>
              </a:ext>
            </a:extLst>
          </p:cNvPr>
          <p:cNvSpPr txBox="1"/>
          <p:nvPr/>
        </p:nvSpPr>
        <p:spPr>
          <a:xfrm>
            <a:off x="6192180" y="3172897"/>
            <a:ext cx="612068" cy="311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push</a:t>
            </a:r>
            <a:endParaRPr lang="zh-TW" altLang="en-US" dirty="0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E7F9F93C-26AC-23AD-194C-509B891AE285}"/>
              </a:ext>
            </a:extLst>
          </p:cNvPr>
          <p:cNvSpPr txBox="1"/>
          <p:nvPr/>
        </p:nvSpPr>
        <p:spPr>
          <a:xfrm>
            <a:off x="5039599" y="3530342"/>
            <a:ext cx="612068" cy="311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clone</a:t>
            </a:r>
            <a:endParaRPr lang="zh-TW" altLang="en-US" dirty="0"/>
          </a:p>
        </p:txBody>
      </p: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79EC5809-AAE1-CFA2-7BD5-F00A08CF2E0C}"/>
              </a:ext>
            </a:extLst>
          </p:cNvPr>
          <p:cNvCxnSpPr/>
          <p:nvPr/>
        </p:nvCxnSpPr>
        <p:spPr>
          <a:xfrm flipH="1">
            <a:off x="2339752" y="2780927"/>
            <a:ext cx="1584176" cy="12961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AC45C44B-3A6B-8F7F-0515-8558535C246D}"/>
              </a:ext>
            </a:extLst>
          </p:cNvPr>
          <p:cNvSpPr txBox="1"/>
          <p:nvPr/>
        </p:nvSpPr>
        <p:spPr>
          <a:xfrm>
            <a:off x="2627784" y="3117284"/>
            <a:ext cx="6120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pull</a:t>
            </a:r>
            <a:endParaRPr lang="zh-TW" altLang="en-US" dirty="0"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CE7FA4E7-46D1-2C2D-DF21-841FEBEB9739}"/>
              </a:ext>
            </a:extLst>
          </p:cNvPr>
          <p:cNvSpPr txBox="1"/>
          <p:nvPr/>
        </p:nvSpPr>
        <p:spPr>
          <a:xfrm>
            <a:off x="7430616" y="4175212"/>
            <a:ext cx="22322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其他開發者</a:t>
            </a: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805A328E-87F4-1279-5C64-905121E44B30}"/>
              </a:ext>
            </a:extLst>
          </p:cNvPr>
          <p:cNvSpPr txBox="1"/>
          <p:nvPr/>
        </p:nvSpPr>
        <p:spPr>
          <a:xfrm>
            <a:off x="1151620" y="4196714"/>
            <a:ext cx="456659" cy="307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你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94BA7379-71E9-6904-D256-1D00B8AAA749}"/>
              </a:ext>
            </a:extLst>
          </p:cNvPr>
          <p:cNvSpPr txBox="1"/>
          <p:nvPr/>
        </p:nvSpPr>
        <p:spPr>
          <a:xfrm>
            <a:off x="1835696" y="4725144"/>
            <a:ext cx="20882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/>
              <a:t>建立分支以修復</a:t>
            </a:r>
            <a:r>
              <a:rPr lang="en-US" altLang="zh-TW" b="1" dirty="0"/>
              <a:t>Bug</a:t>
            </a:r>
            <a:endParaRPr lang="zh-TW" altLang="en-US" b="1" dirty="0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86E01737-5773-D305-A655-3FB083C46954}"/>
              </a:ext>
            </a:extLst>
          </p:cNvPr>
          <p:cNvSpPr txBox="1"/>
          <p:nvPr/>
        </p:nvSpPr>
        <p:spPr>
          <a:xfrm>
            <a:off x="5345633" y="4725143"/>
            <a:ext cx="20882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/>
              <a:t>在原分支上更新檔案</a:t>
            </a:r>
          </a:p>
        </p:txBody>
      </p:sp>
    </p:spTree>
    <p:extLst>
      <p:ext uri="{BB962C8B-B14F-4D97-AF65-F5344CB8AC3E}">
        <p14:creationId xmlns:p14="http://schemas.microsoft.com/office/powerpoint/2010/main" val="353176583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5B9959C5-97BD-6581-B89C-2F5CDF670BD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85800" y="3119992"/>
            <a:ext cx="8172400" cy="2546041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另一種合併（</a:t>
            </a:r>
            <a:r>
              <a:rPr lang="en-US" altLang="zh-TW" dirty="0"/>
              <a:t>rebase</a:t>
            </a:r>
            <a:r>
              <a:rPr lang="zh-TW" altLang="en-US" dirty="0"/>
              <a:t>）</a:t>
            </a:r>
            <a:r>
              <a:rPr lang="en-US" altLang="zh-TW" baseline="-25000" dirty="0"/>
              <a:t> 12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67BE0-5FCD-4D51-9842-B3EAE45D1ACD}" type="slidenum">
              <a:rPr lang="zh-TW" altLang="en-US" smtClean="0"/>
              <a:t>40</a:t>
            </a:fld>
            <a:endParaRPr lang="zh-TW" altLang="en-US"/>
          </a:p>
        </p:txBody>
      </p:sp>
      <p:sp>
        <p:nvSpPr>
          <p:cNvPr id="11" name="內容版面配置區 2">
            <a:extLst>
              <a:ext uri="{FF2B5EF4-FFF2-40B4-BE49-F238E27FC236}">
                <a16:creationId xmlns:a16="http://schemas.microsoft.com/office/drawing/2014/main" id="{404430C4-892C-4C71-A049-1526D2DF04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>
            <a:normAutofit/>
          </a:bodyPr>
          <a:lstStyle/>
          <a:p>
            <a:pPr marL="355600" indent="-343535">
              <a:lnSpc>
                <a:spcPct val="100000"/>
              </a:lnSpc>
              <a:spcBef>
                <a:spcPts val="775"/>
              </a:spcBef>
              <a:buChar char="•"/>
              <a:tabLst>
                <a:tab pos="355600" algn="l"/>
                <a:tab pos="356235" algn="l"/>
              </a:tabLst>
            </a:pPr>
            <a:r>
              <a:rPr lang="zh-TW" altLang="en-US" dirty="0">
                <a:latin typeface="Arial"/>
                <a:cs typeface="Arial"/>
              </a:rPr>
              <a:t>此時的分支狀態</a:t>
            </a:r>
            <a:endParaRPr lang="en-US" altLang="zh-TW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6057416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版本發布（</a:t>
            </a:r>
            <a:r>
              <a:rPr lang="en-US" altLang="zh-TW" dirty="0"/>
              <a:t>tag</a:t>
            </a:r>
            <a:r>
              <a:rPr lang="zh-TW" altLang="en-US" dirty="0"/>
              <a:t>）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67BE0-5FCD-4D51-9842-B3EAE45D1ACD}" type="slidenum">
              <a:rPr lang="zh-TW" altLang="en-US" smtClean="0"/>
              <a:t>41</a:t>
            </a:fld>
            <a:endParaRPr lang="zh-TW" altLang="en-US"/>
          </a:p>
        </p:txBody>
      </p:sp>
      <p:sp>
        <p:nvSpPr>
          <p:cNvPr id="11" name="內容版面配置區 2">
            <a:extLst>
              <a:ext uri="{FF2B5EF4-FFF2-40B4-BE49-F238E27FC236}">
                <a16:creationId xmlns:a16="http://schemas.microsoft.com/office/drawing/2014/main" id="{404430C4-892C-4C71-A049-1526D2DF04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>
            <a:normAutofit/>
          </a:bodyPr>
          <a:lstStyle/>
          <a:p>
            <a:pPr marL="355600" indent="-343535">
              <a:lnSpc>
                <a:spcPct val="100000"/>
              </a:lnSpc>
              <a:spcBef>
                <a:spcPts val="775"/>
              </a:spcBef>
              <a:buChar char="•"/>
              <a:tabLst>
                <a:tab pos="355600" algn="l"/>
                <a:tab pos="356235" algn="l"/>
              </a:tabLst>
            </a:pPr>
            <a:r>
              <a:rPr lang="en-US" altLang="zh-TW" dirty="0">
                <a:latin typeface="Arial"/>
                <a:cs typeface="Arial"/>
              </a:rPr>
              <a:t>git tag [</a:t>
            </a:r>
            <a:r>
              <a:rPr lang="zh-TW" altLang="en-US" dirty="0">
                <a:latin typeface="Arial"/>
                <a:cs typeface="Arial"/>
              </a:rPr>
              <a:t>版本名稱</a:t>
            </a:r>
            <a:r>
              <a:rPr lang="en-US" altLang="zh-TW" dirty="0">
                <a:latin typeface="Arial"/>
                <a:cs typeface="Arial"/>
              </a:rPr>
              <a:t>]</a:t>
            </a:r>
          </a:p>
          <a:p>
            <a:pPr marL="355600" indent="-343535">
              <a:lnSpc>
                <a:spcPct val="100000"/>
              </a:lnSpc>
              <a:spcBef>
                <a:spcPts val="775"/>
              </a:spcBef>
              <a:buChar char="•"/>
              <a:tabLst>
                <a:tab pos="355600" algn="l"/>
                <a:tab pos="356235" algn="l"/>
              </a:tabLst>
            </a:pPr>
            <a:r>
              <a:rPr lang="en-US" altLang="zh-TW" dirty="0">
                <a:latin typeface="Arial"/>
                <a:cs typeface="Arial"/>
              </a:rPr>
              <a:t>Git</a:t>
            </a:r>
            <a:r>
              <a:rPr lang="zh-TW" altLang="en-US" dirty="0">
                <a:latin typeface="Arial"/>
                <a:cs typeface="Arial"/>
              </a:rPr>
              <a:t>有對專案中較特別的時間點貼標籤，來表示其重要性</a:t>
            </a:r>
          </a:p>
          <a:p>
            <a:pPr marL="355600" indent="-343535">
              <a:lnSpc>
                <a:spcPct val="100000"/>
              </a:lnSpc>
              <a:spcBef>
                <a:spcPts val="775"/>
              </a:spcBef>
              <a:buChar char="•"/>
              <a:tabLst>
                <a:tab pos="355600" algn="l"/>
                <a:tab pos="356235" algn="l"/>
              </a:tabLst>
            </a:pPr>
            <a:r>
              <a:rPr lang="zh-TW" altLang="en-US" dirty="0">
                <a:latin typeface="Arial"/>
                <a:cs typeface="Arial"/>
              </a:rPr>
              <a:t>通常會用這個功能來標出發行版本，如</a:t>
            </a:r>
            <a:r>
              <a:rPr lang="en-US" altLang="zh-TW" dirty="0">
                <a:latin typeface="Arial"/>
                <a:cs typeface="Arial"/>
              </a:rPr>
              <a:t>v1.0</a:t>
            </a:r>
            <a:r>
              <a:rPr lang="zh-TW" altLang="en-US" dirty="0">
                <a:latin typeface="Arial"/>
                <a:cs typeface="Arial"/>
              </a:rPr>
              <a:t>、</a:t>
            </a:r>
            <a:r>
              <a:rPr lang="en-US" altLang="zh-TW" dirty="0">
                <a:latin typeface="Arial"/>
                <a:cs typeface="Arial"/>
              </a:rPr>
              <a:t>v2.5.1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69CA7352-5123-BA20-DCD4-2E4C9643375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510455" y="3152362"/>
            <a:ext cx="4123086" cy="2763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89188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練習情境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67BE0-5FCD-4D51-9842-B3EAE45D1ACD}" type="slidenum">
              <a:rPr lang="zh-TW" altLang="en-US" smtClean="0"/>
              <a:t>42</a:t>
            </a:fld>
            <a:endParaRPr lang="zh-TW" altLang="en-US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D034B2AE-F751-857C-F6C3-C82308F9B80A}"/>
              </a:ext>
            </a:extLst>
          </p:cNvPr>
          <p:cNvSpPr txBox="1">
            <a:spLocks/>
          </p:cNvSpPr>
          <p:nvPr/>
        </p:nvSpPr>
        <p:spPr>
          <a:xfrm>
            <a:off x="251520" y="1043373"/>
            <a:ext cx="8352928" cy="13775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1615" indent="0">
              <a:spcBef>
                <a:spcPts val="400"/>
              </a:spcBef>
              <a:spcAft>
                <a:spcPts val="400"/>
              </a:spcAft>
              <a:buFont typeface="Arial" pitchFamily="34" charset="0"/>
              <a:buNone/>
            </a:pPr>
            <a:r>
              <a:rPr lang="en-US" altLang="zh-TW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 </a:t>
            </a:r>
          </a:p>
          <a:p>
            <a:pPr lvl="1">
              <a:spcBef>
                <a:spcPts val="400"/>
              </a:spcBef>
              <a:spcAft>
                <a:spcPts val="400"/>
              </a:spcAft>
            </a:pPr>
            <a:r>
              <a:rPr lang="zh-TW" altLang="en-US" sz="2400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情境</a:t>
            </a:r>
            <a:r>
              <a:rPr lang="en-US" altLang="zh-TW" sz="2400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:</a:t>
            </a:r>
            <a:r>
              <a:rPr lang="zh-TW" altLang="en-US" sz="2400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專案現在需要開發新功能，同時要修正</a:t>
            </a:r>
            <a:r>
              <a:rPr lang="en-US" altLang="zh-TW" sz="2400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bug</a:t>
            </a:r>
            <a:r>
              <a:rPr lang="zh-TW" altLang="en-US" sz="2400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，而兩邊需要修改的程式碼區域有所重疊，你需要完成以下事項：</a:t>
            </a:r>
            <a:endParaRPr lang="en-US" altLang="zh-TW" sz="2400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sp>
        <p:nvSpPr>
          <p:cNvPr id="7" name="內容版面配置區 2">
            <a:extLst>
              <a:ext uri="{FF2B5EF4-FFF2-40B4-BE49-F238E27FC236}">
                <a16:creationId xmlns:a16="http://schemas.microsoft.com/office/drawing/2014/main" id="{2A5F32BE-87FB-4D9A-7E5F-C6E49B68E79B}"/>
              </a:ext>
            </a:extLst>
          </p:cNvPr>
          <p:cNvSpPr txBox="1">
            <a:spLocks/>
          </p:cNvSpPr>
          <p:nvPr/>
        </p:nvSpPr>
        <p:spPr>
          <a:xfrm>
            <a:off x="539552" y="2401652"/>
            <a:ext cx="5554960" cy="341297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69265" indent="-457200">
              <a:lnSpc>
                <a:spcPct val="100000"/>
              </a:lnSpc>
              <a:spcBef>
                <a:spcPts val="775"/>
              </a:spcBef>
              <a:buFont typeface="+mj-lt"/>
              <a:buAutoNum type="arabicPeriod"/>
              <a:tabLst>
                <a:tab pos="355600" algn="l"/>
                <a:tab pos="356235" algn="l"/>
              </a:tabLst>
            </a:pPr>
            <a:r>
              <a:rPr lang="zh-TW" altLang="en-US" spc="-10" dirty="0">
                <a:latin typeface="Noto Sans CJK JP Thin"/>
                <a:cs typeface="Arial" panose="020B0604020202020204" pitchFamily="34" charset="0"/>
              </a:rPr>
              <a:t>新增一個分支名為</a:t>
            </a:r>
            <a:r>
              <a:rPr lang="en-US" altLang="zh-TW" spc="-10" dirty="0">
                <a:latin typeface="Noto Sans CJK JP Thin"/>
                <a:cs typeface="Arial" panose="020B0604020202020204" pitchFamily="34" charset="0"/>
              </a:rPr>
              <a:t>new-function</a:t>
            </a:r>
          </a:p>
          <a:p>
            <a:pPr marL="469265" indent="-457200">
              <a:lnSpc>
                <a:spcPct val="100000"/>
              </a:lnSpc>
              <a:spcBef>
                <a:spcPts val="775"/>
              </a:spcBef>
              <a:buFont typeface="+mj-lt"/>
              <a:buAutoNum type="arabicPeriod"/>
              <a:tabLst>
                <a:tab pos="355600" algn="l"/>
                <a:tab pos="356235" algn="l"/>
              </a:tabLst>
            </a:pPr>
            <a:r>
              <a:rPr lang="zh-TW" altLang="en-US" spc="-10" dirty="0">
                <a:latin typeface="Noto Sans CJK JP Thin"/>
                <a:cs typeface="Arial" panose="020B0604020202020204" pitchFamily="34" charset="0"/>
              </a:rPr>
              <a:t>切換分支並修改程式碼進行提交</a:t>
            </a:r>
            <a:endParaRPr lang="en-US" altLang="zh-TW" spc="-10" dirty="0">
              <a:latin typeface="Noto Sans CJK JP Thin"/>
              <a:cs typeface="Arial" panose="020B0604020202020204" pitchFamily="34" charset="0"/>
            </a:endParaRPr>
          </a:p>
          <a:p>
            <a:pPr marL="469265" indent="-457200">
              <a:lnSpc>
                <a:spcPct val="100000"/>
              </a:lnSpc>
              <a:spcBef>
                <a:spcPts val="775"/>
              </a:spcBef>
              <a:buFont typeface="+mj-lt"/>
              <a:buAutoNum type="arabicPeriod"/>
              <a:tabLst>
                <a:tab pos="355600" algn="l"/>
                <a:tab pos="356235" algn="l"/>
              </a:tabLst>
            </a:pPr>
            <a:r>
              <a:rPr lang="zh-TW" altLang="en-US" spc="-10" dirty="0">
                <a:latin typeface="Noto Sans CJK JP Thin"/>
                <a:cs typeface="Arial" panose="020B0604020202020204" pitchFamily="34" charset="0"/>
              </a:rPr>
              <a:t>切回</a:t>
            </a:r>
            <a:r>
              <a:rPr lang="en-US" altLang="zh-TW" spc="-10" dirty="0">
                <a:latin typeface="Noto Sans CJK JP Thin"/>
                <a:cs typeface="Arial" panose="020B0604020202020204" pitchFamily="34" charset="0"/>
              </a:rPr>
              <a:t>master</a:t>
            </a:r>
            <a:r>
              <a:rPr lang="zh-TW" altLang="en-US" spc="-10" dirty="0">
                <a:latin typeface="Noto Sans CJK JP Thin"/>
                <a:cs typeface="Arial" panose="020B0604020202020204" pitchFamily="34" charset="0"/>
              </a:rPr>
              <a:t>分支修改同一個檔案並提交（製造一個衝突）</a:t>
            </a:r>
            <a:endParaRPr lang="en-US" altLang="zh-TW" spc="-10" dirty="0">
              <a:latin typeface="Noto Sans CJK JP Thin"/>
              <a:cs typeface="Arial" panose="020B0604020202020204" pitchFamily="34" charset="0"/>
            </a:endParaRPr>
          </a:p>
          <a:p>
            <a:pPr marL="469265" indent="-457200">
              <a:lnSpc>
                <a:spcPct val="100000"/>
              </a:lnSpc>
              <a:spcBef>
                <a:spcPts val="775"/>
              </a:spcBef>
              <a:buFont typeface="+mj-lt"/>
              <a:buAutoNum type="arabicPeriod"/>
              <a:tabLst>
                <a:tab pos="355600" algn="l"/>
                <a:tab pos="356235" algn="l"/>
              </a:tabLst>
            </a:pPr>
            <a:r>
              <a:rPr lang="zh-TW" altLang="en-US" spc="-10" dirty="0">
                <a:latin typeface="Noto Sans CJK JP Thin"/>
                <a:cs typeface="Arial" panose="020B0604020202020204" pitchFamily="34" charset="0"/>
              </a:rPr>
              <a:t>進行合併</a:t>
            </a:r>
            <a:endParaRPr lang="en-US" altLang="zh-TW" spc="-10" dirty="0">
              <a:latin typeface="Noto Sans CJK JP Thin"/>
              <a:cs typeface="Arial" panose="020B0604020202020204" pitchFamily="34" charset="0"/>
            </a:endParaRPr>
          </a:p>
          <a:p>
            <a:pPr marL="469265" indent="-457200">
              <a:lnSpc>
                <a:spcPct val="100000"/>
              </a:lnSpc>
              <a:spcBef>
                <a:spcPts val="775"/>
              </a:spcBef>
              <a:buFont typeface="+mj-lt"/>
              <a:buAutoNum type="arabicPeriod"/>
              <a:tabLst>
                <a:tab pos="355600" algn="l"/>
                <a:tab pos="356235" algn="l"/>
              </a:tabLst>
            </a:pPr>
            <a:r>
              <a:rPr lang="zh-TW" altLang="en-US" spc="-10" dirty="0">
                <a:latin typeface="Noto Sans CJK JP Thin"/>
                <a:cs typeface="Arial" panose="020B0604020202020204" pitchFamily="34" charset="0"/>
              </a:rPr>
              <a:t>解決衝突</a:t>
            </a:r>
            <a:endParaRPr lang="en-US" altLang="zh-TW" spc="-10" dirty="0">
              <a:latin typeface="Noto Sans CJK JP Thin"/>
              <a:cs typeface="Arial" panose="020B0604020202020204" pitchFamily="34" charset="0"/>
            </a:endParaRPr>
          </a:p>
          <a:p>
            <a:pPr marL="469265" indent="-457200">
              <a:lnSpc>
                <a:spcPct val="100000"/>
              </a:lnSpc>
              <a:spcBef>
                <a:spcPts val="775"/>
              </a:spcBef>
              <a:buFont typeface="+mj-lt"/>
              <a:buAutoNum type="arabicPeriod"/>
              <a:tabLst>
                <a:tab pos="355600" algn="l"/>
                <a:tab pos="356235" algn="l"/>
              </a:tabLst>
            </a:pPr>
            <a:r>
              <a:rPr lang="zh-TW" altLang="en-US" spc="-10" dirty="0">
                <a:latin typeface="Noto Sans CJK JP Thin"/>
                <a:cs typeface="Arial" panose="020B0604020202020204" pitchFamily="34" charset="0"/>
              </a:rPr>
              <a:t>提交衝突解決完後的新版本</a:t>
            </a:r>
            <a:endParaRPr lang="en-US" altLang="zh-TW" spc="-10" dirty="0">
              <a:latin typeface="Noto Sans CJK JP Thin"/>
              <a:cs typeface="Arial" panose="020B0604020202020204" pitchFamily="34" charset="0"/>
            </a:endParaRPr>
          </a:p>
          <a:p>
            <a:pPr marL="469265" indent="-457200">
              <a:lnSpc>
                <a:spcPct val="100000"/>
              </a:lnSpc>
              <a:spcBef>
                <a:spcPts val="775"/>
              </a:spcBef>
              <a:buFont typeface="+mj-lt"/>
              <a:buAutoNum type="arabicPeriod"/>
              <a:tabLst>
                <a:tab pos="355600" algn="l"/>
                <a:tab pos="356235" algn="l"/>
              </a:tabLst>
            </a:pPr>
            <a:r>
              <a:rPr lang="zh-TW" altLang="en-US" spc="-10" dirty="0">
                <a:latin typeface="Noto Sans CJK JP Thin"/>
                <a:cs typeface="Arial" panose="020B0604020202020204" pitchFamily="34" charset="0"/>
              </a:rPr>
              <a:t>推送至遠端（</a:t>
            </a:r>
            <a:r>
              <a:rPr lang="en-US" altLang="zh-TW" spc="-10" dirty="0" err="1">
                <a:latin typeface="Noto Sans CJK JP Thin"/>
                <a:cs typeface="Arial" panose="020B0604020202020204" pitchFamily="34" charset="0"/>
              </a:rPr>
              <a:t>Github</a:t>
            </a:r>
            <a:r>
              <a:rPr lang="zh-TW" altLang="en-US" spc="-10" dirty="0">
                <a:latin typeface="Noto Sans CJK JP Thin"/>
                <a:cs typeface="Arial" panose="020B0604020202020204" pitchFamily="34" charset="0"/>
              </a:rPr>
              <a:t>）</a:t>
            </a:r>
            <a:endParaRPr lang="en-US" altLang="zh-TW" spc="-10" dirty="0">
              <a:latin typeface="Noto Sans CJK JP Thin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16016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圖片 11">
            <a:extLst>
              <a:ext uri="{FF2B5EF4-FFF2-40B4-BE49-F238E27FC236}">
                <a16:creationId xmlns:a16="http://schemas.microsoft.com/office/drawing/2014/main" id="{F93A45CB-0DF3-910F-C3AE-3685349B6FD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388347" y="3326005"/>
            <a:ext cx="3612877" cy="1790165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分支（</a:t>
            </a:r>
            <a:r>
              <a:rPr lang="en-US" altLang="zh-TW" dirty="0"/>
              <a:t>Branch</a:t>
            </a:r>
            <a:r>
              <a:rPr lang="zh-TW" altLang="en-US" dirty="0"/>
              <a:t>）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67BE0-5FCD-4D51-9842-B3EAE45D1ACD}" type="slidenum">
              <a:rPr lang="zh-TW" altLang="en-US" smtClean="0"/>
              <a:t>5</a:t>
            </a:fld>
            <a:endParaRPr lang="zh-TW" altLang="en-US"/>
          </a:p>
        </p:txBody>
      </p:sp>
      <p:sp>
        <p:nvSpPr>
          <p:cNvPr id="11" name="內容版面配置區 2">
            <a:extLst>
              <a:ext uri="{FF2B5EF4-FFF2-40B4-BE49-F238E27FC236}">
                <a16:creationId xmlns:a16="http://schemas.microsoft.com/office/drawing/2014/main" id="{404430C4-892C-4C71-A049-1526D2DF04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>
            <a:normAutofit/>
          </a:bodyPr>
          <a:lstStyle/>
          <a:p>
            <a:pPr marL="355600" indent="-343535">
              <a:lnSpc>
                <a:spcPct val="100000"/>
              </a:lnSpc>
              <a:spcBef>
                <a:spcPts val="775"/>
              </a:spcBef>
              <a:buChar char="•"/>
              <a:tabLst>
                <a:tab pos="355600" algn="l"/>
                <a:tab pos="356235" algn="l"/>
              </a:tabLst>
            </a:pPr>
            <a:r>
              <a:rPr lang="zh-TW" altLang="en-US" dirty="0">
                <a:latin typeface="Arial"/>
                <a:cs typeface="Arial"/>
              </a:rPr>
              <a:t>首先建立一個如以下版本狀態的專案</a:t>
            </a:r>
            <a:endParaRPr lang="en-US" altLang="zh-TW" dirty="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spcBef>
                <a:spcPts val="775"/>
              </a:spcBef>
              <a:buChar char="•"/>
              <a:tabLst>
                <a:tab pos="355600" algn="l"/>
                <a:tab pos="356235" algn="l"/>
              </a:tabLst>
            </a:pPr>
            <a:r>
              <a:rPr lang="zh-TW" altLang="en-US" dirty="0">
                <a:latin typeface="Arial"/>
                <a:cs typeface="Arial"/>
              </a:rPr>
              <a:t>右邊是希望新增的部份</a:t>
            </a:r>
            <a:endParaRPr lang="en-US" altLang="zh-TW" dirty="0">
              <a:latin typeface="Arial"/>
              <a:cs typeface="Arial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4CCC1E2-B05B-3DBA-CD76-1F15F7C141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3269127"/>
            <a:ext cx="2472334" cy="1671836"/>
          </a:xfrm>
          <a:prstGeom prst="rect">
            <a:avLst/>
          </a:prstGeom>
        </p:spPr>
      </p:pic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3C5893E9-E2C7-63E9-60F0-FFDFD91F6455}"/>
              </a:ext>
            </a:extLst>
          </p:cNvPr>
          <p:cNvCxnSpPr>
            <a:cxnSpLocks/>
          </p:cNvCxnSpPr>
          <p:nvPr/>
        </p:nvCxnSpPr>
        <p:spPr>
          <a:xfrm>
            <a:off x="2771800" y="4221088"/>
            <a:ext cx="24482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方塊 7">
            <a:extLst>
              <a:ext uri="{FF2B5EF4-FFF2-40B4-BE49-F238E27FC236}">
                <a16:creationId xmlns:a16="http://schemas.microsoft.com/office/drawing/2014/main" id="{4C3BD50B-3DC0-42BB-6EAD-B48359FF6330}"/>
              </a:ext>
            </a:extLst>
          </p:cNvPr>
          <p:cNvSpPr txBox="1"/>
          <p:nvPr/>
        </p:nvSpPr>
        <p:spPr>
          <a:xfrm>
            <a:off x="7236296" y="5116170"/>
            <a:ext cx="17494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希望新增的開發線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6A433B76-8025-C773-C19F-2730B2B02BB5}"/>
              </a:ext>
            </a:extLst>
          </p:cNvPr>
          <p:cNvSpPr/>
          <p:nvPr/>
        </p:nvSpPr>
        <p:spPr>
          <a:xfrm>
            <a:off x="7020272" y="3861047"/>
            <a:ext cx="2005211" cy="1152129"/>
          </a:xfrm>
          <a:prstGeom prst="rect">
            <a:avLst/>
          </a:prstGeom>
          <a:noFill/>
          <a:ln w="12700"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745940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分支（</a:t>
            </a:r>
            <a:r>
              <a:rPr lang="en-US" altLang="zh-TW" dirty="0"/>
              <a:t>Branch</a:t>
            </a:r>
            <a:r>
              <a:rPr lang="zh-TW" altLang="en-US" dirty="0"/>
              <a:t>）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67BE0-5FCD-4D51-9842-B3EAE45D1ACD}" type="slidenum">
              <a:rPr lang="zh-TW" altLang="en-US" smtClean="0"/>
              <a:t>6</a:t>
            </a:fld>
            <a:endParaRPr lang="zh-TW" altLang="en-US"/>
          </a:p>
        </p:txBody>
      </p:sp>
      <p:sp>
        <p:nvSpPr>
          <p:cNvPr id="11" name="內容版面配置區 2">
            <a:extLst>
              <a:ext uri="{FF2B5EF4-FFF2-40B4-BE49-F238E27FC236}">
                <a16:creationId xmlns:a16="http://schemas.microsoft.com/office/drawing/2014/main" id="{404430C4-892C-4C71-A049-1526D2DF04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>
            <a:normAutofit/>
          </a:bodyPr>
          <a:lstStyle/>
          <a:p>
            <a:pPr marL="355600" indent="-343535">
              <a:lnSpc>
                <a:spcPct val="100000"/>
              </a:lnSpc>
              <a:spcBef>
                <a:spcPts val="775"/>
              </a:spcBef>
              <a:buChar char="•"/>
              <a:tabLst>
                <a:tab pos="355600" algn="l"/>
                <a:tab pos="356235" algn="l"/>
              </a:tabLst>
            </a:pPr>
            <a:r>
              <a:rPr lang="en-US" altLang="zh-TW" dirty="0">
                <a:latin typeface="Arial"/>
                <a:cs typeface="Arial"/>
              </a:rPr>
              <a:t>git branch [</a:t>
            </a:r>
            <a:r>
              <a:rPr lang="zh-TW" altLang="en-US" dirty="0">
                <a:latin typeface="Arial"/>
                <a:cs typeface="Arial"/>
              </a:rPr>
              <a:t>分支名稱</a:t>
            </a:r>
            <a:r>
              <a:rPr lang="en-US" altLang="zh-TW" dirty="0">
                <a:latin typeface="Arial"/>
                <a:cs typeface="Arial"/>
              </a:rPr>
              <a:t>] </a:t>
            </a:r>
            <a:r>
              <a:rPr lang="zh-TW" altLang="en-US" dirty="0">
                <a:latin typeface="Arial"/>
                <a:cs typeface="Arial"/>
              </a:rPr>
              <a:t>創立分支</a:t>
            </a:r>
            <a:endParaRPr lang="en-US" altLang="zh-TW" dirty="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spcBef>
                <a:spcPts val="775"/>
              </a:spcBef>
              <a:buChar char="•"/>
              <a:tabLst>
                <a:tab pos="355600" algn="l"/>
                <a:tab pos="356235" algn="l"/>
              </a:tabLst>
            </a:pPr>
            <a:r>
              <a:rPr lang="en-US" altLang="zh-TW" dirty="0">
                <a:latin typeface="Arial"/>
                <a:cs typeface="Arial"/>
              </a:rPr>
              <a:t>git branch </a:t>
            </a:r>
            <a:r>
              <a:rPr lang="zh-TW" altLang="en-US" dirty="0">
                <a:latin typeface="Arial"/>
                <a:cs typeface="Arial"/>
              </a:rPr>
              <a:t>查看分支</a:t>
            </a:r>
            <a:endParaRPr lang="en-US" altLang="zh-TW" dirty="0">
              <a:latin typeface="Arial"/>
              <a:cs typeface="Arial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916F9BB1-5B12-4F76-B436-348E71DA4AE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931984" y="2959438"/>
            <a:ext cx="5280031" cy="3149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5571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切換（</a:t>
            </a:r>
            <a:r>
              <a:rPr lang="en-US" altLang="zh-TW" dirty="0"/>
              <a:t>checkout</a:t>
            </a:r>
            <a:r>
              <a:rPr lang="zh-TW" altLang="en-US" dirty="0"/>
              <a:t>）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67BE0-5FCD-4D51-9842-B3EAE45D1ACD}" type="slidenum">
              <a:rPr lang="zh-TW" altLang="en-US" smtClean="0"/>
              <a:t>7</a:t>
            </a:fld>
            <a:endParaRPr lang="zh-TW" altLang="en-US"/>
          </a:p>
        </p:txBody>
      </p:sp>
      <p:sp>
        <p:nvSpPr>
          <p:cNvPr id="11" name="內容版面配置區 2">
            <a:extLst>
              <a:ext uri="{FF2B5EF4-FFF2-40B4-BE49-F238E27FC236}">
                <a16:creationId xmlns:a16="http://schemas.microsoft.com/office/drawing/2014/main" id="{404430C4-892C-4C71-A049-1526D2DF04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>
            <a:normAutofit/>
          </a:bodyPr>
          <a:lstStyle/>
          <a:p>
            <a:pPr marL="355600" indent="-343535">
              <a:lnSpc>
                <a:spcPct val="100000"/>
              </a:lnSpc>
              <a:spcBef>
                <a:spcPts val="775"/>
              </a:spcBef>
              <a:buChar char="•"/>
              <a:tabLst>
                <a:tab pos="355600" algn="l"/>
                <a:tab pos="356235" algn="l"/>
              </a:tabLst>
            </a:pPr>
            <a:r>
              <a:rPr lang="zh-TW" altLang="en-US" dirty="0">
                <a:latin typeface="Arial"/>
                <a:cs typeface="Arial"/>
              </a:rPr>
              <a:t>當建立不同分支時，我們需要切換當前的所在版本</a:t>
            </a:r>
            <a:endParaRPr lang="en-US" altLang="zh-TW" dirty="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spcBef>
                <a:spcPts val="775"/>
              </a:spcBef>
              <a:buChar char="•"/>
              <a:tabLst>
                <a:tab pos="355600" algn="l"/>
                <a:tab pos="356235" algn="l"/>
              </a:tabLst>
            </a:pPr>
            <a:r>
              <a:rPr lang="en-US" altLang="zh-TW" dirty="0">
                <a:latin typeface="Arial"/>
                <a:cs typeface="Arial"/>
              </a:rPr>
              <a:t>git checkout</a:t>
            </a:r>
            <a:r>
              <a:rPr lang="zh-TW" altLang="en-US" dirty="0">
                <a:latin typeface="Arial"/>
                <a:cs typeface="Arial"/>
              </a:rPr>
              <a:t>可以用來切換版本</a:t>
            </a:r>
            <a:endParaRPr lang="en-US" altLang="zh-TW" dirty="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spcBef>
                <a:spcPts val="775"/>
              </a:spcBef>
              <a:buChar char="•"/>
              <a:tabLst>
                <a:tab pos="355600" algn="l"/>
                <a:tab pos="356235" algn="l"/>
              </a:tabLst>
            </a:pPr>
            <a:r>
              <a:rPr lang="en-US" altLang="zh-TW" dirty="0">
                <a:latin typeface="Arial"/>
                <a:cs typeface="Arial"/>
              </a:rPr>
              <a:t>git checkout [</a:t>
            </a:r>
            <a:r>
              <a:rPr lang="zh-TW" altLang="en-US" dirty="0">
                <a:latin typeface="Arial"/>
                <a:cs typeface="Arial"/>
              </a:rPr>
              <a:t>分支名稱</a:t>
            </a:r>
            <a:r>
              <a:rPr lang="en-US" altLang="zh-TW" dirty="0">
                <a:latin typeface="Arial"/>
                <a:cs typeface="Arial"/>
              </a:rPr>
              <a:t> or commit id] </a:t>
            </a:r>
            <a:r>
              <a:rPr lang="zh-TW" altLang="en-US" dirty="0">
                <a:latin typeface="Arial"/>
                <a:cs typeface="Arial"/>
              </a:rPr>
              <a:t>切換分支或</a:t>
            </a:r>
            <a:r>
              <a:rPr lang="en-US" altLang="zh-TW" dirty="0">
                <a:latin typeface="Arial"/>
                <a:cs typeface="Arial"/>
              </a:rPr>
              <a:t>commit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916F9BB1-5B12-4F76-B436-348E71DA4AE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931985" y="3055121"/>
            <a:ext cx="5280029" cy="3182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7760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新的提交</a:t>
            </a:r>
            <a:r>
              <a:rPr lang="en-US" altLang="zh-TW" baseline="-25000" dirty="0"/>
              <a:t>1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67BE0-5FCD-4D51-9842-B3EAE45D1ACD}" type="slidenum">
              <a:rPr lang="zh-TW" altLang="en-US" smtClean="0"/>
              <a:t>8</a:t>
            </a:fld>
            <a:endParaRPr lang="zh-TW" altLang="en-US"/>
          </a:p>
        </p:txBody>
      </p:sp>
      <p:sp>
        <p:nvSpPr>
          <p:cNvPr id="11" name="內容版面配置區 2">
            <a:extLst>
              <a:ext uri="{FF2B5EF4-FFF2-40B4-BE49-F238E27FC236}">
                <a16:creationId xmlns:a16="http://schemas.microsoft.com/office/drawing/2014/main" id="{404430C4-892C-4C71-A049-1526D2DF04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>
            <a:normAutofit/>
          </a:bodyPr>
          <a:lstStyle/>
          <a:p>
            <a:pPr marL="355600" indent="-343535">
              <a:lnSpc>
                <a:spcPct val="100000"/>
              </a:lnSpc>
              <a:spcBef>
                <a:spcPts val="775"/>
              </a:spcBef>
              <a:buChar char="•"/>
              <a:tabLst>
                <a:tab pos="355600" algn="l"/>
                <a:tab pos="356235" algn="l"/>
              </a:tabLst>
            </a:pPr>
            <a:r>
              <a:rPr lang="zh-TW" altLang="en-US" dirty="0">
                <a:latin typeface="Arial"/>
                <a:cs typeface="Arial"/>
              </a:rPr>
              <a:t>新增一個檔案並加入追蹤</a:t>
            </a:r>
            <a:endParaRPr lang="en-US" altLang="zh-TW" dirty="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spcBef>
                <a:spcPts val="775"/>
              </a:spcBef>
              <a:buChar char="•"/>
              <a:tabLst>
                <a:tab pos="355600" algn="l"/>
                <a:tab pos="356235" algn="l"/>
              </a:tabLst>
            </a:pPr>
            <a:r>
              <a:rPr lang="zh-TW" altLang="en-US" dirty="0">
                <a:latin typeface="Arial"/>
                <a:cs typeface="Arial"/>
              </a:rPr>
              <a:t>並且提交一個新的版本</a:t>
            </a:r>
            <a:endParaRPr lang="en-US" altLang="zh-TW" dirty="0">
              <a:latin typeface="Arial"/>
              <a:cs typeface="Arial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3C3F306-0E81-B445-D6D0-8CC3AF2E4AD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95536" y="3129369"/>
            <a:ext cx="4326535" cy="2543478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AB7C981F-215F-4F6B-38CD-530F34ED1AA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783735" y="3061590"/>
            <a:ext cx="4264936" cy="2570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277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新增檔案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67BE0-5FCD-4D51-9842-B3EAE45D1ACD}" type="slidenum">
              <a:rPr lang="zh-TW" altLang="en-US" smtClean="0"/>
              <a:t>9</a:t>
            </a:fld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D761EB14-F229-8B37-540B-1A029CD78C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2912" y="1834326"/>
            <a:ext cx="5318175" cy="3749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38888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清晰度">
  <a:themeElements>
    <a:clrScheme name="清晰度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古典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清晰度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Web程式設計-2-Basics</Template>
  <TotalTime>15952</TotalTime>
  <Words>935</Words>
  <Application>Microsoft Office PowerPoint</Application>
  <PresentationFormat>如螢幕大小 (4:3)</PresentationFormat>
  <Paragraphs>170</Paragraphs>
  <Slides>42</Slides>
  <Notes>2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42</vt:i4>
      </vt:variant>
    </vt:vector>
  </HeadingPairs>
  <TitlesOfParts>
    <vt:vector size="48" baseType="lpstr">
      <vt:lpstr>Noto Sans CJK JP Thin</vt:lpstr>
      <vt:lpstr>微軟正黑體</vt:lpstr>
      <vt:lpstr>微軟正黑體 Light</vt:lpstr>
      <vt:lpstr>Arial</vt:lpstr>
      <vt:lpstr>Courier New</vt:lpstr>
      <vt:lpstr>清晰度</vt:lpstr>
      <vt:lpstr>團隊專案程式碼版本控制</vt:lpstr>
      <vt:lpstr>Git分支</vt:lpstr>
      <vt:lpstr>Git分支</vt:lpstr>
      <vt:lpstr>Git運作</vt:lpstr>
      <vt:lpstr>分支（Branch）</vt:lpstr>
      <vt:lpstr>分支（Branch）</vt:lpstr>
      <vt:lpstr>切換（checkout）</vt:lpstr>
      <vt:lpstr>新的提交1</vt:lpstr>
      <vt:lpstr>新增檔案</vt:lpstr>
      <vt:lpstr>新的提交2</vt:lpstr>
      <vt:lpstr>合併（Merge） 1</vt:lpstr>
      <vt:lpstr>合併2</vt:lpstr>
      <vt:lpstr>衝突（conflict） 1</vt:lpstr>
      <vt:lpstr>修改檔案內容</vt:lpstr>
      <vt:lpstr>衝突（conflict） 2</vt:lpstr>
      <vt:lpstr>衝突（conflict）3</vt:lpstr>
      <vt:lpstr>修改檔案內容</vt:lpstr>
      <vt:lpstr>衝突（conflict）4</vt:lpstr>
      <vt:lpstr>衝突（conflict）5</vt:lpstr>
      <vt:lpstr>解決衝突（conflict）</vt:lpstr>
      <vt:lpstr>解決衝突1</vt:lpstr>
      <vt:lpstr>解決衝突2</vt:lpstr>
      <vt:lpstr>解決衝突3</vt:lpstr>
      <vt:lpstr>解決合併衝突檔案內容</vt:lpstr>
      <vt:lpstr>解決衝突4</vt:lpstr>
      <vt:lpstr>刪除分支</vt:lpstr>
      <vt:lpstr>另一種合併（rebase） 1</vt:lpstr>
      <vt:lpstr>另一種合併（rebase） 2</vt:lpstr>
      <vt:lpstr>另一種合併（rebase） 3</vt:lpstr>
      <vt:lpstr>另一種合併（rebase） 4</vt:lpstr>
      <vt:lpstr>另一種合併（rebase） 5</vt:lpstr>
      <vt:lpstr>另一種合併（rebase） 6</vt:lpstr>
      <vt:lpstr>另一種合併（rebase） 7</vt:lpstr>
      <vt:lpstr>另一種合併（rebase） 8</vt:lpstr>
      <vt:lpstr>另一種合併（rebase） 7</vt:lpstr>
      <vt:lpstr>另一種合併（rebase） 8</vt:lpstr>
      <vt:lpstr>另一種合併（rebase） 9</vt:lpstr>
      <vt:lpstr>另一種合併（rebase） 10</vt:lpstr>
      <vt:lpstr>另一種合併（rebase） 11</vt:lpstr>
      <vt:lpstr>另一種合併（rebase） 12</vt:lpstr>
      <vt:lpstr>版本發布（tag）</vt:lpstr>
      <vt:lpstr>練習情境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Web程式設計</dc:title>
  <dc:creator>sammy</dc:creator>
  <cp:lastModifiedBy>張佑瑋</cp:lastModifiedBy>
  <cp:revision>206</cp:revision>
  <dcterms:modified xsi:type="dcterms:W3CDTF">2022-08-05T12:14:24Z</dcterms:modified>
</cp:coreProperties>
</file>